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328" r:id="rId3"/>
    <p:sldId id="858" r:id="rId4"/>
    <p:sldId id="867" r:id="rId5"/>
    <p:sldId id="864" r:id="rId6"/>
    <p:sldId id="865" r:id="rId7"/>
    <p:sldId id="868" r:id="rId8"/>
    <p:sldId id="326" r:id="rId9"/>
    <p:sldId id="870" r:id="rId10"/>
    <p:sldId id="872" r:id="rId11"/>
    <p:sldId id="873" r:id="rId12"/>
    <p:sldId id="875" r:id="rId13"/>
    <p:sldId id="885" r:id="rId14"/>
    <p:sldId id="898" r:id="rId15"/>
    <p:sldId id="877" r:id="rId16"/>
    <p:sldId id="879" r:id="rId17"/>
    <p:sldId id="887" r:id="rId18"/>
    <p:sldId id="891" r:id="rId19"/>
    <p:sldId id="890" r:id="rId20"/>
    <p:sldId id="892" r:id="rId21"/>
    <p:sldId id="893" r:id="rId22"/>
    <p:sldId id="894" r:id="rId23"/>
    <p:sldId id="904" r:id="rId24"/>
    <p:sldId id="895" r:id="rId25"/>
    <p:sldId id="896" r:id="rId26"/>
    <p:sldId id="899" r:id="rId27"/>
    <p:sldId id="881" r:id="rId28"/>
    <p:sldId id="897" r:id="rId29"/>
    <p:sldId id="901" r:id="rId30"/>
    <p:sldId id="900" r:id="rId31"/>
    <p:sldId id="902" r:id="rId32"/>
    <p:sldId id="883" r:id="rId33"/>
    <p:sldId id="860" r:id="rId34"/>
    <p:sldId id="90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9203"/>
    <a:srgbClr val="5EA69C"/>
    <a:srgbClr val="5E6C55"/>
    <a:srgbClr val="E0C38C"/>
    <a:srgbClr val="E8E8DC"/>
    <a:srgbClr val="E8E8DD"/>
    <a:srgbClr val="A3B39C"/>
    <a:srgbClr val="5EA69D"/>
    <a:srgbClr val="7030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24"/>
    <p:restoredTop sz="83155"/>
  </p:normalViewPr>
  <p:slideViewPr>
    <p:cSldViewPr snapToGrid="0" snapToObjects="1">
      <p:cViewPr>
        <p:scale>
          <a:sx n="102" d="100"/>
          <a:sy n="102" d="100"/>
        </p:scale>
        <p:origin x="488" y="29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14A5C-E24A-E343-8962-979D2DEBA42D}" type="datetimeFigureOut">
              <a:rPr lang="en-US" smtClean="0"/>
              <a:t>10/7/25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6B60B-4946-1642-B4B9-92F164FCC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47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F6B60B-4946-1642-B4B9-92F164FCC0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032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F6B60B-4946-1642-B4B9-92F164FCC0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3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14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However,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blockchain,</a:t>
            </a:r>
            <a:r>
              <a:rPr lang="zh-CN" altLang="en-US" dirty="0"/>
              <a:t> </a:t>
            </a:r>
            <a:r>
              <a:rPr lang="en-US" altLang="zh-CN" dirty="0"/>
              <a:t>users’</a:t>
            </a:r>
            <a:r>
              <a:rPr lang="zh-CN" altLang="en-US" dirty="0"/>
              <a:t> </a:t>
            </a:r>
            <a:r>
              <a:rPr lang="en-US" altLang="zh-CN" dirty="0"/>
              <a:t>orders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group</a:t>
            </a:r>
            <a:r>
              <a:rPr lang="zh-CN" altLang="en-US" dirty="0"/>
              <a:t> </a:t>
            </a:r>
            <a:r>
              <a:rPr lang="en-US" altLang="zh-CN" dirty="0"/>
              <a:t>into</a:t>
            </a:r>
            <a:r>
              <a:rPr lang="zh-CN" altLang="en-US" dirty="0"/>
              <a:t> </a:t>
            </a:r>
            <a:r>
              <a:rPr lang="en-US" altLang="zh-CN" dirty="0"/>
              <a:t>blocks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producer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just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miner</a:t>
            </a:r>
            <a:r>
              <a:rPr lang="zh-CN" altLang="en-US" dirty="0"/>
              <a:t> </a:t>
            </a:r>
            <a:r>
              <a:rPr lang="en-US" altLang="zh-CN" dirty="0"/>
              <a:t>before</a:t>
            </a:r>
            <a:r>
              <a:rPr lang="zh-CN" altLang="en-US" dirty="0"/>
              <a:t> </a:t>
            </a:r>
            <a:r>
              <a:rPr lang="en-US" altLang="zh-CN" dirty="0"/>
              <a:t>being</a:t>
            </a:r>
            <a:r>
              <a:rPr lang="zh-CN" altLang="en-US" dirty="0"/>
              <a:t> </a:t>
            </a:r>
            <a:r>
              <a:rPr lang="en-US" altLang="zh-CN" dirty="0"/>
              <a:t>confirmed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executed.</a:t>
            </a:r>
          </a:p>
          <a:p>
            <a:r>
              <a:rPr lang="en-US" altLang="zh-CN" dirty="0"/>
              <a:t>Such</a:t>
            </a:r>
            <a:r>
              <a:rPr lang="zh-CN" altLang="en-US" dirty="0"/>
              <a:t> </a:t>
            </a:r>
            <a:r>
              <a:rPr lang="en-US" altLang="zh-CN" dirty="0"/>
              <a:t>unilateral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miner</a:t>
            </a:r>
            <a:r>
              <a:rPr lang="zh-CN" altLang="en-US" dirty="0"/>
              <a:t> </a:t>
            </a:r>
            <a:r>
              <a:rPr lang="en-US" altLang="zh-CN" dirty="0"/>
              <a:t>allow</a:t>
            </a:r>
            <a:r>
              <a:rPr lang="zh-CN" altLang="en-US" dirty="0"/>
              <a:t> </a:t>
            </a:r>
            <a:r>
              <a:rPr lang="en-US" altLang="zh-CN" dirty="0"/>
              <a:t>them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exploit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users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gain</a:t>
            </a:r>
            <a:r>
              <a:rPr lang="zh-CN" altLang="en-US" dirty="0"/>
              <a:t> </a:t>
            </a:r>
            <a:r>
              <a:rPr lang="en-US" altLang="zh-CN" dirty="0"/>
              <a:t>profit.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440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would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ideal</a:t>
            </a:r>
            <a:r>
              <a:rPr lang="zh-CN" altLang="en-US" dirty="0"/>
              <a:t> </a:t>
            </a:r>
            <a:r>
              <a:rPr lang="en-US" altLang="zh-CN" dirty="0"/>
              <a:t>case</a:t>
            </a:r>
            <a:r>
              <a:rPr lang="zh-CN" altLang="en-US" dirty="0"/>
              <a:t> </a:t>
            </a:r>
            <a:r>
              <a:rPr lang="en-US" altLang="zh-CN" dirty="0"/>
              <a:t>if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eliminate</a:t>
            </a:r>
            <a:r>
              <a:rPr lang="zh-CN" altLang="en-US" dirty="0"/>
              <a:t> </a:t>
            </a:r>
            <a:r>
              <a:rPr lang="en-US" altLang="zh-CN" dirty="0"/>
              <a:t>MEV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consensus</a:t>
            </a:r>
            <a:r>
              <a:rPr lang="zh-CN" altLang="en-US" dirty="0"/>
              <a:t> </a:t>
            </a:r>
            <a:r>
              <a:rPr lang="en-US" altLang="zh-CN" dirty="0"/>
              <a:t>layer,</a:t>
            </a:r>
            <a:r>
              <a:rPr lang="zh-CN" altLang="en-US" dirty="0"/>
              <a:t> </a:t>
            </a:r>
            <a:r>
              <a:rPr lang="en-US" altLang="zh-CN" dirty="0"/>
              <a:t>without</a:t>
            </a:r>
            <a:r>
              <a:rPr lang="zh-CN" altLang="en-US" dirty="0"/>
              <a:t> </a:t>
            </a:r>
            <a:r>
              <a:rPr lang="en-US" altLang="zh-CN" dirty="0"/>
              <a:t>having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modify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existing</a:t>
            </a:r>
            <a:r>
              <a:rPr lang="zh-CN" altLang="en-US" dirty="0"/>
              <a:t> </a:t>
            </a:r>
            <a:r>
              <a:rPr lang="en-US" altLang="zh-CN" dirty="0"/>
              <a:t>applications.</a:t>
            </a:r>
            <a:r>
              <a:rPr lang="zh-CN" altLang="en-US" dirty="0"/>
              <a:t> </a:t>
            </a:r>
            <a:r>
              <a:rPr lang="en-US" altLang="zh-CN" dirty="0"/>
              <a:t>However,</a:t>
            </a:r>
            <a:r>
              <a:rPr lang="zh-CN" altLang="en-US" dirty="0"/>
              <a:t> </a:t>
            </a:r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impossible.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F6B60B-4946-1642-B4B9-92F164FCC09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66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F6B60B-4946-1642-B4B9-92F164FCC09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721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Our mechanism offers two tiers of guarantees depending on the properties of the underlying consensus.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Even when the block producer has unilateral control over block contents and transaction ordering</a:t>
            </a:r>
          </a:p>
          <a:p>
            <a:endParaRPr lang="en-US" dirty="0"/>
          </a:p>
          <a:p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heads</a:t>
            </a:r>
            <a:r>
              <a:rPr lang="zh-CN" altLang="en-US" dirty="0"/>
              <a:t> </a:t>
            </a:r>
            <a:r>
              <a:rPr lang="en-US" altLang="zh-CN" dirty="0"/>
              <a:t>up,</a:t>
            </a:r>
            <a:r>
              <a:rPr lang="zh-CN" altLang="en-US" dirty="0"/>
              <a:t> </a:t>
            </a:r>
            <a:r>
              <a:rPr lang="en-US" altLang="zh-CN" dirty="0"/>
              <a:t>our</a:t>
            </a:r>
            <a:r>
              <a:rPr lang="zh-CN" altLang="en-US" dirty="0"/>
              <a:t> </a:t>
            </a:r>
            <a:r>
              <a:rPr lang="en-US" altLang="zh-CN" dirty="0"/>
              <a:t>mechanism</a:t>
            </a:r>
            <a:r>
              <a:rPr lang="zh-CN" altLang="en-US" dirty="0"/>
              <a:t> </a:t>
            </a:r>
            <a:r>
              <a:rPr lang="en-US" altLang="zh-CN" dirty="0"/>
              <a:t>processes</a:t>
            </a:r>
            <a:r>
              <a:rPr lang="zh-CN" altLang="en-US" dirty="0"/>
              <a:t> </a:t>
            </a:r>
            <a:r>
              <a:rPr lang="en-US" altLang="zh-CN" dirty="0"/>
              <a:t>orders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batches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guarantees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invariant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pool</a:t>
            </a:r>
            <a:r>
              <a:rPr lang="zh-CN" altLang="en-US" dirty="0"/>
              <a:t> </a:t>
            </a:r>
            <a:r>
              <a:rPr lang="en-US" altLang="zh-CN" dirty="0"/>
              <a:t>before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after</a:t>
            </a:r>
            <a:r>
              <a:rPr lang="zh-CN" altLang="en-US" dirty="0"/>
              <a:t> </a:t>
            </a:r>
            <a:r>
              <a:rPr lang="en-US" altLang="zh-CN" dirty="0"/>
              <a:t>executing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whole</a:t>
            </a:r>
            <a:r>
              <a:rPr lang="zh-CN" altLang="en-US" dirty="0"/>
              <a:t> </a:t>
            </a:r>
            <a:r>
              <a:rPr lang="en-US" altLang="zh-CN" dirty="0"/>
              <a:t>batch</a:t>
            </a:r>
            <a:endParaRPr lang="en-US" dirty="0"/>
          </a:p>
          <a:p>
            <a:endParaRPr lang="en-US" dirty="0"/>
          </a:p>
          <a:p>
            <a:r>
              <a:rPr lang="en-US" dirty="0"/>
              <a:t>I will use constant-product market maker as an example to demonstrate the main idea, but our mechanism extends to general increasing differentiable and concave potential function as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F6B60B-4946-1642-B4B9-92F164FCC09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568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Throughout this talk I will focus on constant product AMM for easier understanding, but our mechanism allows other general types of potential function as long as it is increasing, differentiable and concave.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F6B60B-4946-1642-B4B9-92F164FCC09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471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How</a:t>
            </a:r>
            <a:r>
              <a:rPr lang="zh-CN" altLang="en-US" dirty="0"/>
              <a:t> </a:t>
            </a:r>
            <a:r>
              <a:rPr lang="en-US" altLang="zh-CN" dirty="0"/>
              <a:t>much</a:t>
            </a:r>
            <a:r>
              <a:rPr lang="zh-CN" altLang="en-US" dirty="0"/>
              <a:t> </a:t>
            </a:r>
            <a:r>
              <a:rPr lang="en-US" altLang="zh-CN" dirty="0"/>
              <a:t>Y</a:t>
            </a:r>
            <a:r>
              <a:rPr lang="zh-CN" altLang="en-US" dirty="0"/>
              <a:t> </a:t>
            </a:r>
            <a:r>
              <a:rPr lang="en-US" altLang="zh-CN" dirty="0"/>
              <a:t>one</a:t>
            </a:r>
            <a:r>
              <a:rPr lang="zh-CN" altLang="en-US" dirty="0"/>
              <a:t> </a:t>
            </a:r>
            <a:r>
              <a:rPr lang="en-US" altLang="zh-CN" dirty="0"/>
              <a:t>needs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pay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current</a:t>
            </a:r>
            <a:r>
              <a:rPr lang="zh-CN" altLang="en-US" dirty="0"/>
              <a:t> </a:t>
            </a:r>
            <a:r>
              <a:rPr lang="en-US" altLang="zh-CN" dirty="0"/>
              <a:t>state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pool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infinitesimal</a:t>
            </a:r>
            <a:r>
              <a:rPr lang="zh-CN" altLang="en-US" dirty="0"/>
              <a:t> </a:t>
            </a:r>
            <a:r>
              <a:rPr lang="en-US" altLang="zh-CN" dirty="0"/>
              <a:t>amount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zh-CN" altLang="en-US" dirty="0"/>
              <a:t> </a:t>
            </a:r>
            <a:r>
              <a:rPr lang="en-US" altLang="zh-CN" dirty="0"/>
              <a:t>asset.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892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86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Generally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comes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information</a:t>
            </a:r>
            <a:r>
              <a:rPr lang="zh-CN" altLang="en-US" dirty="0"/>
              <a:t> </a:t>
            </a:r>
            <a:r>
              <a:rPr lang="en-US" altLang="zh-CN" dirty="0" err="1"/>
              <a:t>asymmetrie</a:t>
            </a:r>
            <a:r>
              <a:rPr lang="zh-CN" altLang="en-US" dirty="0"/>
              <a:t> </a:t>
            </a:r>
            <a:r>
              <a:rPr lang="en-US" altLang="zh-CN" dirty="0"/>
              <a:t>created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structures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08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Generally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comes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information</a:t>
            </a:r>
            <a:r>
              <a:rPr lang="zh-CN" altLang="en-US" dirty="0"/>
              <a:t> </a:t>
            </a:r>
            <a:r>
              <a:rPr lang="en-US" altLang="zh-CN" dirty="0" err="1"/>
              <a:t>asymmetrie</a:t>
            </a:r>
            <a:r>
              <a:rPr lang="zh-CN" altLang="en-US" dirty="0"/>
              <a:t> </a:t>
            </a:r>
            <a:r>
              <a:rPr lang="en-US" altLang="zh-CN" dirty="0"/>
              <a:t>created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structures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5582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74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Generally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comes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information</a:t>
            </a:r>
            <a:r>
              <a:rPr lang="zh-CN" altLang="en-US" dirty="0"/>
              <a:t> </a:t>
            </a:r>
            <a:r>
              <a:rPr lang="en-US" altLang="zh-CN" dirty="0" err="1"/>
              <a:t>asymmetrie</a:t>
            </a:r>
            <a:r>
              <a:rPr lang="zh-CN" altLang="en-US" dirty="0"/>
              <a:t> </a:t>
            </a:r>
            <a:r>
              <a:rPr lang="en-US" altLang="zh-CN" dirty="0"/>
              <a:t>created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structures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06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Aux</a:t>
            </a:r>
            <a:r>
              <a:rPr lang="zh-CN" altLang="en-US" dirty="0"/>
              <a:t> </a:t>
            </a:r>
            <a:r>
              <a:rPr lang="en-US" altLang="zh-CN" dirty="0"/>
              <a:t>info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important</a:t>
            </a:r>
            <a:r>
              <a:rPr lang="zh-CN" altLang="en-US" dirty="0"/>
              <a:t> </a:t>
            </a:r>
            <a:r>
              <a:rPr lang="en-US" altLang="zh-CN" dirty="0"/>
              <a:t>here</a:t>
            </a:r>
            <a:r>
              <a:rPr lang="zh-CN" altLang="en-US" dirty="0"/>
              <a:t> </a:t>
            </a:r>
            <a:r>
              <a:rPr lang="en-US" altLang="zh-CN" dirty="0"/>
              <a:t>so</a:t>
            </a:r>
            <a:r>
              <a:rPr lang="zh-CN" altLang="en-US" dirty="0"/>
              <a:t> </a:t>
            </a:r>
            <a:r>
              <a:rPr lang="en-US" altLang="zh-CN" dirty="0"/>
              <a:t>I’m</a:t>
            </a:r>
            <a:r>
              <a:rPr lang="zh-CN" altLang="en-US" dirty="0"/>
              <a:t> </a:t>
            </a:r>
            <a:r>
              <a:rPr lang="en-US" altLang="zh-CN" dirty="0" err="1"/>
              <a:t>ommitting</a:t>
            </a:r>
            <a:r>
              <a:rPr lang="zh-CN" altLang="en-US" dirty="0"/>
              <a:t> </a:t>
            </a:r>
            <a:r>
              <a:rPr lang="en-US" altLang="zh-CN" dirty="0"/>
              <a:t>it.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4810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Generally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comes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information</a:t>
            </a:r>
            <a:r>
              <a:rPr lang="zh-CN" altLang="en-US" dirty="0"/>
              <a:t> </a:t>
            </a:r>
            <a:r>
              <a:rPr lang="en-US" altLang="zh-CN" dirty="0" err="1"/>
              <a:t>asymmetrie</a:t>
            </a:r>
            <a:r>
              <a:rPr lang="zh-CN" altLang="en-US" dirty="0"/>
              <a:t> </a:t>
            </a:r>
            <a:r>
              <a:rPr lang="en-US" altLang="zh-CN" dirty="0"/>
              <a:t>created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structures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513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Generally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comes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information</a:t>
            </a:r>
            <a:r>
              <a:rPr lang="zh-CN" altLang="en-US" dirty="0"/>
              <a:t> </a:t>
            </a:r>
            <a:r>
              <a:rPr lang="en-US" altLang="zh-CN" dirty="0" err="1"/>
              <a:t>asymmetrie</a:t>
            </a:r>
            <a:r>
              <a:rPr lang="zh-CN" altLang="en-US" dirty="0"/>
              <a:t> </a:t>
            </a:r>
            <a:r>
              <a:rPr lang="en-US" altLang="zh-CN" dirty="0"/>
              <a:t>created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structures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223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Generally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comes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information</a:t>
            </a:r>
            <a:r>
              <a:rPr lang="zh-CN" altLang="en-US" dirty="0"/>
              <a:t> </a:t>
            </a:r>
            <a:r>
              <a:rPr lang="en-US" altLang="zh-CN" dirty="0" err="1"/>
              <a:t>asymmetrie</a:t>
            </a:r>
            <a:r>
              <a:rPr lang="zh-CN" altLang="en-US" dirty="0"/>
              <a:t> </a:t>
            </a:r>
            <a:r>
              <a:rPr lang="en-US" altLang="zh-CN" dirty="0"/>
              <a:t>created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structures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5866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Generally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comes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information</a:t>
            </a:r>
            <a:r>
              <a:rPr lang="zh-CN" altLang="en-US" dirty="0"/>
              <a:t> </a:t>
            </a:r>
            <a:r>
              <a:rPr lang="en-US" altLang="zh-CN" dirty="0" err="1"/>
              <a:t>asymmetrie</a:t>
            </a:r>
            <a:r>
              <a:rPr lang="zh-CN" altLang="en-US" dirty="0"/>
              <a:t> </a:t>
            </a:r>
            <a:r>
              <a:rPr lang="en-US" altLang="zh-CN" dirty="0"/>
              <a:t>created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structures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3664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Generally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comes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information</a:t>
            </a:r>
            <a:r>
              <a:rPr lang="zh-CN" altLang="en-US" dirty="0"/>
              <a:t> </a:t>
            </a:r>
            <a:r>
              <a:rPr lang="en-US" altLang="zh-CN" dirty="0" err="1"/>
              <a:t>asymmetrie</a:t>
            </a:r>
            <a:r>
              <a:rPr lang="zh-CN" altLang="en-US" dirty="0"/>
              <a:t> </a:t>
            </a:r>
            <a:r>
              <a:rPr lang="en-US" altLang="zh-CN" dirty="0"/>
              <a:t>created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structures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638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Generally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comes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information</a:t>
            </a:r>
            <a:r>
              <a:rPr lang="zh-CN" altLang="en-US" dirty="0"/>
              <a:t> </a:t>
            </a:r>
            <a:r>
              <a:rPr lang="en-US" altLang="zh-CN" dirty="0" err="1"/>
              <a:t>asymmetrie</a:t>
            </a:r>
            <a:r>
              <a:rPr lang="zh-CN" altLang="en-US" dirty="0"/>
              <a:t> </a:t>
            </a:r>
            <a:r>
              <a:rPr lang="en-US" altLang="zh-CN" dirty="0"/>
              <a:t>created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structures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730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97964-6A4C-2F19-8390-093390171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A64D73-B6BA-12C9-E3AD-B46C8E986D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1CFEE3-7774-7A03-8B99-8A68F05ED7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Generally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comes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information</a:t>
            </a:r>
            <a:r>
              <a:rPr lang="zh-CN" altLang="en-US" dirty="0"/>
              <a:t> </a:t>
            </a:r>
            <a:r>
              <a:rPr lang="en-US" altLang="zh-CN" dirty="0" err="1"/>
              <a:t>asymmetrie</a:t>
            </a:r>
            <a:r>
              <a:rPr lang="zh-CN" altLang="en-US" dirty="0"/>
              <a:t> </a:t>
            </a:r>
            <a:r>
              <a:rPr lang="en-US" altLang="zh-CN" dirty="0"/>
              <a:t>created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structures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B58D2-C28D-6105-F37D-287616CB6B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063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Generally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comes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information</a:t>
            </a:r>
            <a:r>
              <a:rPr lang="zh-CN" altLang="en-US" dirty="0"/>
              <a:t> </a:t>
            </a:r>
            <a:r>
              <a:rPr lang="en-US" altLang="zh-CN" dirty="0" err="1"/>
              <a:t>asymmetrie</a:t>
            </a:r>
            <a:r>
              <a:rPr lang="zh-CN" altLang="en-US" dirty="0"/>
              <a:t> </a:t>
            </a:r>
            <a:r>
              <a:rPr lang="en-US" altLang="zh-CN" dirty="0"/>
              <a:t>created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structures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9014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Generally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comes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information</a:t>
            </a:r>
            <a:r>
              <a:rPr lang="zh-CN" altLang="en-US" dirty="0"/>
              <a:t> </a:t>
            </a:r>
            <a:r>
              <a:rPr lang="en-US" altLang="zh-CN" dirty="0" err="1"/>
              <a:t>asymmetrie</a:t>
            </a:r>
            <a:r>
              <a:rPr lang="zh-CN" altLang="en-US" dirty="0"/>
              <a:t> </a:t>
            </a:r>
            <a:r>
              <a:rPr lang="en-US" altLang="zh-CN" dirty="0"/>
              <a:t>created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structures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4788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Orders</a:t>
            </a:r>
            <a:r>
              <a:rPr lang="zh-CN" altLang="en-US" dirty="0"/>
              <a:t> </a:t>
            </a:r>
            <a:r>
              <a:rPr lang="en-US" altLang="zh-CN" dirty="0"/>
              <a:t>appear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enjoys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better</a:t>
            </a:r>
            <a:r>
              <a:rPr lang="zh-CN" altLang="en-US" dirty="0"/>
              <a:t> </a:t>
            </a:r>
            <a:r>
              <a:rPr lang="en-US" altLang="zh-CN" dirty="0"/>
              <a:t>price.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780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Our mechanism offers two tiers of guarantees depending on the properties of the underlying consensus.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Even when the block producer has unilateral control over block contents and transaction ordering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 will use constant-product market maker as an example to demonstrate the main idea, but our mechanism extends to general increasing differentiable and concave potential function as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F6B60B-4946-1642-B4B9-92F164FCC09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112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Because</a:t>
            </a:r>
            <a:r>
              <a:rPr lang="zh-CN" altLang="en-US" dirty="0"/>
              <a:t> </a:t>
            </a:r>
            <a:r>
              <a:rPr lang="en-US" altLang="zh-CN" dirty="0"/>
              <a:t>sequencing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now</a:t>
            </a:r>
            <a:r>
              <a:rPr lang="zh-CN" altLang="en-US" dirty="0"/>
              <a:t> </a:t>
            </a:r>
            <a:r>
              <a:rPr lang="en-US" altLang="zh-CN" dirty="0"/>
              <a:t>determined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underlying</a:t>
            </a:r>
            <a:r>
              <a:rPr lang="zh-CN" altLang="en-US" dirty="0"/>
              <a:t> </a:t>
            </a:r>
            <a:r>
              <a:rPr lang="en-US" altLang="zh-CN" dirty="0"/>
              <a:t>decentralized</a:t>
            </a:r>
            <a:r>
              <a:rPr lang="zh-CN" altLang="en-US" dirty="0"/>
              <a:t> </a:t>
            </a:r>
            <a:r>
              <a:rPr lang="en-US" altLang="zh-CN" dirty="0"/>
              <a:t>sequencer.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3360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Generally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comes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information</a:t>
            </a:r>
            <a:r>
              <a:rPr lang="zh-CN" altLang="en-US" dirty="0"/>
              <a:t> </a:t>
            </a:r>
            <a:r>
              <a:rPr lang="en-US" altLang="zh-CN" dirty="0" err="1"/>
              <a:t>asymmetrie</a:t>
            </a:r>
            <a:r>
              <a:rPr lang="zh-CN" altLang="en-US" dirty="0"/>
              <a:t> </a:t>
            </a:r>
            <a:r>
              <a:rPr lang="en-US" altLang="zh-CN" dirty="0"/>
              <a:t>created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structures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309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more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better,</a:t>
            </a:r>
            <a:r>
              <a:rPr lang="zh-CN" altLang="en-US" dirty="0"/>
              <a:t> </a:t>
            </a:r>
            <a:r>
              <a:rPr lang="en-US" altLang="zh-CN" dirty="0"/>
              <a:t>subject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my</a:t>
            </a:r>
            <a:r>
              <a:rPr lang="zh-CN" altLang="en-US" dirty="0"/>
              <a:t> </a:t>
            </a:r>
            <a:r>
              <a:rPr lang="en-US" altLang="zh-CN" dirty="0"/>
              <a:t>acceptable</a:t>
            </a:r>
            <a:r>
              <a:rPr lang="zh-CN" altLang="en-US" dirty="0"/>
              <a:t> </a:t>
            </a:r>
            <a:r>
              <a:rPr lang="en-US" altLang="zh-CN" dirty="0"/>
              <a:t>rate.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806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Generally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comes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information</a:t>
            </a:r>
            <a:r>
              <a:rPr lang="zh-CN" altLang="en-US" dirty="0"/>
              <a:t> </a:t>
            </a:r>
            <a:r>
              <a:rPr lang="en-US" altLang="zh-CN" dirty="0" err="1"/>
              <a:t>asymmetrie</a:t>
            </a:r>
            <a:r>
              <a:rPr lang="zh-CN" altLang="en-US" dirty="0"/>
              <a:t> </a:t>
            </a:r>
            <a:r>
              <a:rPr lang="en-US" altLang="zh-CN" dirty="0"/>
              <a:t>created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structures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8687C-6D25-E445-A8BD-96B2A772613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0619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Our mechanism offers two tiers of guarantees depending on the properties of the underlying consensus.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Even when the block producer has unilateral control over block contents and transaction ordering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 will use constant-product market maker as an example to demonstrate the main idea, but our mechanism extends to general increasing differentiable and concave potential function as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F6B60B-4946-1642-B4B9-92F164FCC09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80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9888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2165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95D08-3ED5-CB4F-9F5D-C0BD5E45E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FE0A7-1C7A-D744-A065-4CF23EA76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D98CB-74C0-DF44-9C69-FD761324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C58E-86D2-814C-877E-030F39226915}" type="datetime1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A335D-3DDD-5941-8462-C181FE56A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92484-5BBF-5A49-8D72-E0CC12286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78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CEA82-4FEA-524E-BE15-4E8AF8F07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73EC2-FED6-E94C-A5DE-2E293061CB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578A0E-662F-8F4F-90FE-1A79E8D181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7AC81D-E0A9-AB45-AA37-09E70BAA0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3721F-8FBD-6341-9960-065E8E64409B}" type="datetime1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DCA6EB-6352-F749-A644-D68DAE9EC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5348D6-407B-9A4A-A8F0-5C2D3032A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421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7C0BB-0C11-2243-B5FE-1C7FE4F24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65D956-BDA3-9C4E-9EDE-805B8D3F6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9DACE8-ABFC-0A46-9439-075198FCB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A591C-795A-F340-B1B7-05EBD65850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BA3798-6FED-7A4E-9867-3C41414B14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BAD657-2AF7-9041-92DC-1BCA7420F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20A5-5910-4F40-8027-854B7DC80E13}" type="datetime1">
              <a:rPr lang="en-US" smtClean="0"/>
              <a:t>10/8/25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EC4404-4AAA-8041-BABD-E505CC2E1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E63217-78F9-4845-9157-1B5CA3A41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123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E5545-702D-2E42-8CD1-42B287419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AC3FE7-BBDB-5347-A0FD-2A55C72CE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3083-48CD-A142-B501-489DF46E293D}" type="datetime1">
              <a:rPr lang="en-US" smtClean="0"/>
              <a:t>10/8/25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A9B7C0-38F9-E840-A762-3C0673212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977174-B35E-C244-B911-312A3C1AD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102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B63685-7DAC-ED4D-A886-07FD2D595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1B9D-3B89-E147-967A-82A7E91901CE}" type="datetime1">
              <a:rPr lang="en-US" smtClean="0"/>
              <a:t>10/8/25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B411FD-0AF0-CF47-8319-20F7A798D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73C57F-5B1B-D849-B9DF-6CCB1451D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17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71C0D-ACFB-6847-B829-57B3F9913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C3F0E-091F-EA44-B872-7BE553FC8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0BBC9-6A5B-8949-87B1-6D5A597960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0F6AD6-D8DF-D84D-80D3-65202FB3D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4AED-751A-3544-8FEF-4DAB8DDC1A10}" type="datetime1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B84F4D-B08A-AD41-94F1-6236A8A2B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0FE8FD-B409-8A4F-AB27-076DC26A4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059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13300-C8BA-BB4A-9A53-43AFA9867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BBD90E-3EE5-8E4D-A610-E553E4F025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B85FA-26F2-ED46-88E5-15BF7667D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E0B75-CCC8-FC4C-8CB4-FCD5F65F2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3FFC4-2CE0-7645-B072-858698C1E463}" type="datetime1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BF46E8-F8D8-9041-971D-28F50B6D3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973FD1-049B-3E4A-9704-E7A2AC14D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008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24529-0CA3-0C49-AD36-F85F51E0E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0051D3-A36A-7A4F-A824-F972FC4E4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8CA52-CD24-FD48-AC55-8EA2A285E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A60-C2E3-A442-B0DB-D3EF3BF555EE}" type="datetime1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CADFB-14FC-4A4B-95F3-F424F9DDC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E5C59-D28B-C748-AFCD-942275371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14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626A23-2483-C042-95E8-0FEEA3D76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D7AD9E-8F86-8148-95C6-D888E06CCE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D639F-7973-E345-82A0-037B125B8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B0A9-7EED-7346-9431-6FA63EB51BF0}" type="datetime1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1E299-8D9A-0B4B-AB7D-FF52AFD59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D2DAB-C86E-8D4B-AB4E-556413062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564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B962FF-553E-8A42-8090-5329D0DE2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E197F-6A4E-754C-BAF6-48284B911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1567F-8769-8B47-94E2-7C12DC8ED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CFA15-821E-3B46-B63B-8ED779AC2F58}" type="datetime1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99891-2A5B-1444-BBA5-A735356D73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54F87-3295-CC4E-8F67-D776B1297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6CE5F-F034-C441-B32C-61B3FB117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979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svg"/><Relationship Id="rId3" Type="http://schemas.openxmlformats.org/officeDocument/2006/relationships/image" Target="../media/image1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4.png"/><Relationship Id="rId5" Type="http://schemas.openxmlformats.org/officeDocument/2006/relationships/image" Target="../media/image3.svg"/><Relationship Id="rId15" Type="http://schemas.openxmlformats.org/officeDocument/2006/relationships/image" Target="../media/image8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sv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3.svg"/><Relationship Id="rId1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8.svg"/><Relationship Id="rId12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microsoft.com/office/2007/relationships/hdphoto" Target="../media/hdphoto2.wdp"/><Relationship Id="rId5" Type="http://schemas.openxmlformats.org/officeDocument/2006/relationships/image" Target="../media/image6.svg"/><Relationship Id="rId15" Type="http://schemas.openxmlformats.org/officeDocument/2006/relationships/image" Target="../media/image8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microsoft.com/office/2007/relationships/hdphoto" Target="../media/hdphoto1.wdp"/><Relationship Id="rId1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12" Type="http://schemas.openxmlformats.org/officeDocument/2006/relationships/image" Target="../media/image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5.png"/><Relationship Id="rId5" Type="http://schemas.openxmlformats.org/officeDocument/2006/relationships/image" Target="../media/image3.svg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14.svg"/><Relationship Id="rId1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14.svg"/><Relationship Id="rId12" Type="http://schemas.openxmlformats.org/officeDocument/2006/relationships/image" Target="../media/image6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5.png"/><Relationship Id="rId5" Type="http://schemas.openxmlformats.org/officeDocument/2006/relationships/image" Target="../media/image3.svg"/><Relationship Id="rId10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image" Target="../media/image30.png"/><Relationship Id="rId14" Type="http://schemas.openxmlformats.org/officeDocument/2006/relationships/image" Target="../media/image8.sv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14.svg"/><Relationship Id="rId12" Type="http://schemas.openxmlformats.org/officeDocument/2006/relationships/image" Target="../media/image6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5.png"/><Relationship Id="rId5" Type="http://schemas.openxmlformats.org/officeDocument/2006/relationships/image" Target="../media/image3.svg"/><Relationship Id="rId10" Type="http://schemas.openxmlformats.org/officeDocument/2006/relationships/image" Target="../media/image32.png"/><Relationship Id="rId4" Type="http://schemas.openxmlformats.org/officeDocument/2006/relationships/image" Target="../media/image2.png"/><Relationship Id="rId9" Type="http://schemas.openxmlformats.org/officeDocument/2006/relationships/image" Target="../media/image31.png"/><Relationship Id="rId14" Type="http://schemas.openxmlformats.org/officeDocument/2006/relationships/image" Target="../media/image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9381AB2-7708-524D-AF31-AC4DC407C289}"/>
              </a:ext>
            </a:extLst>
          </p:cNvPr>
          <p:cNvSpPr txBox="1"/>
          <p:nvPr/>
        </p:nvSpPr>
        <p:spPr>
          <a:xfrm>
            <a:off x="1593004" y="1674674"/>
            <a:ext cx="900599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rgbClr val="5EA69D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Mechanism Design for </a:t>
            </a:r>
          </a:p>
          <a:p>
            <a:r>
              <a:rPr lang="en-US" altLang="zh-CN" sz="5400" b="1" dirty="0">
                <a:solidFill>
                  <a:srgbClr val="5EA69D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Automated Market Makers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A6D966-F3D7-874F-B740-23E59423D13E}"/>
              </a:ext>
            </a:extLst>
          </p:cNvPr>
          <p:cNvSpPr txBox="1"/>
          <p:nvPr/>
        </p:nvSpPr>
        <p:spPr>
          <a:xfrm>
            <a:off x="468434" y="4467020"/>
            <a:ext cx="1125513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/>
              <a:t> </a:t>
            </a:r>
            <a:r>
              <a:rPr lang="en-US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T-H. Hubert Chan (HKU), </a:t>
            </a:r>
            <a:r>
              <a:rPr lang="en-US" sz="28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Ke</a:t>
            </a:r>
            <a:r>
              <a:rPr lang="en-US" sz="2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Wu </a:t>
            </a:r>
            <a:r>
              <a:rPr lang="en-US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(CMU and </a:t>
            </a:r>
            <a:r>
              <a:rPr lang="en-US" sz="28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UMich</a:t>
            </a:r>
            <a:r>
              <a:rPr lang="en-US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), Elaine Shi (CMU)</a:t>
            </a:r>
          </a:p>
          <a:p>
            <a:pPr algn="ctr"/>
            <a:endParaRPr lang="en-US" altLang="zh-CN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endParaRPr lang="en-US" altLang="zh-CN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en-US" altLang="zh-CN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AFT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582F1F-CC01-276E-5FBC-7ACBD6083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726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0F0894F-E2BE-2E4C-83A4-DB0988D1BF82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Automated market maker (AMM)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C9AF7F-0326-1A48-A391-62DA8824EB5A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D18F510-2E9F-D34B-A318-0C40C05F20B2}"/>
              </a:ext>
            </a:extLst>
          </p:cNvPr>
          <p:cNvGrpSpPr/>
          <p:nvPr/>
        </p:nvGrpSpPr>
        <p:grpSpPr>
          <a:xfrm>
            <a:off x="8217246" y="1018306"/>
            <a:ext cx="3527575" cy="3441463"/>
            <a:chOff x="4126230" y="2269016"/>
            <a:chExt cx="2999296" cy="292607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F4C4394-41EE-644C-9D18-BC9173FE43B8}"/>
                </a:ext>
              </a:extLst>
            </p:cNvPr>
            <p:cNvGrpSpPr/>
            <p:nvPr/>
          </p:nvGrpSpPr>
          <p:grpSpPr>
            <a:xfrm>
              <a:off x="4126230" y="2269016"/>
              <a:ext cx="2926080" cy="2926079"/>
              <a:chOff x="4080510" y="1965960"/>
              <a:chExt cx="2926080" cy="2926080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6385ED42-4F83-B145-8295-8683B4844AB1}"/>
                  </a:ext>
                </a:extLst>
              </p:cNvPr>
              <p:cNvSpPr/>
              <p:nvPr/>
            </p:nvSpPr>
            <p:spPr>
              <a:xfrm>
                <a:off x="4080510" y="1965960"/>
                <a:ext cx="2926080" cy="2926080"/>
              </a:xfrm>
              <a:prstGeom prst="ellipse">
                <a:avLst/>
              </a:prstGeom>
              <a:solidFill>
                <a:srgbClr val="E8E8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/>
              </a:p>
            </p:txBody>
          </p:sp>
          <p:sp>
            <p:nvSpPr>
              <p:cNvPr id="11" name="Chord 10">
                <a:extLst>
                  <a:ext uri="{FF2B5EF4-FFF2-40B4-BE49-F238E27FC236}">
                    <a16:creationId xmlns:a16="http://schemas.microsoft.com/office/drawing/2014/main" id="{E54BBA26-001B-AD44-825A-6CC2777BD1D6}"/>
                  </a:ext>
                </a:extLst>
              </p:cNvPr>
              <p:cNvSpPr/>
              <p:nvPr/>
            </p:nvSpPr>
            <p:spPr>
              <a:xfrm>
                <a:off x="4080510" y="1965960"/>
                <a:ext cx="2926080" cy="2926080"/>
              </a:xfrm>
              <a:prstGeom prst="chord">
                <a:avLst>
                  <a:gd name="adj1" fmla="val 2462793"/>
                  <a:gd name="adj2" fmla="val 14248382"/>
                </a:avLst>
              </a:prstGeom>
              <a:solidFill>
                <a:srgbClr val="5E6C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75B98A-2382-0B48-A967-3A67AF5CD5AE}"/>
                </a:ext>
              </a:extLst>
            </p:cNvPr>
            <p:cNvSpPr txBox="1"/>
            <p:nvPr/>
          </p:nvSpPr>
          <p:spPr>
            <a:xfrm>
              <a:off x="4362722" y="3568656"/>
              <a:ext cx="1406204" cy="557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800" dirty="0">
                  <a:solidFill>
                    <a:srgbClr val="E0C38C"/>
                  </a:solidFill>
                  <a:latin typeface="Helvetica Neue" panose="02000503000000020004" pitchFamily="2" charset="0"/>
                  <a:ea typeface="Helvetica Neue Thin" panose="020B0403020202020204" pitchFamily="34" charset="0"/>
                  <a:cs typeface="Helvetica Neue" panose="02000503000000020004" pitchFamily="2" charset="0"/>
                </a:rPr>
                <a:t>X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7F8B03C-7ABD-304F-8CF4-58D03D817E38}"/>
                </a:ext>
              </a:extLst>
            </p:cNvPr>
            <p:cNvSpPr txBox="1"/>
            <p:nvPr/>
          </p:nvSpPr>
          <p:spPr>
            <a:xfrm>
              <a:off x="5719322" y="3185400"/>
              <a:ext cx="1406204" cy="557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800" dirty="0">
                  <a:solidFill>
                    <a:srgbClr val="5E6C55"/>
                  </a:solidFill>
                  <a:latin typeface="Helvetica Neue" panose="02000503000000020004" pitchFamily="2" charset="0"/>
                  <a:ea typeface="Helvetica Neue Thin" panose="020B0403020202020204" pitchFamily="34" charset="0"/>
                  <a:cs typeface="Helvetica Neue" panose="02000503000000020004" pitchFamily="2" charset="0"/>
                </a:rPr>
                <a:t>Y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5CEBBDA-330A-FB4F-A66D-BEF2630C4D73}"/>
              </a:ext>
            </a:extLst>
          </p:cNvPr>
          <p:cNvGrpSpPr/>
          <p:nvPr/>
        </p:nvGrpSpPr>
        <p:grpSpPr>
          <a:xfrm>
            <a:off x="849055" y="1263957"/>
            <a:ext cx="6642951" cy="4841566"/>
            <a:chOff x="849055" y="1263957"/>
            <a:chExt cx="6642951" cy="484156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B7E2372-546F-B24B-8DC4-34ADFCD959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57" t="6891" r="1"/>
            <a:stretch/>
          </p:blipFill>
          <p:spPr>
            <a:xfrm>
              <a:off x="849055" y="1263957"/>
              <a:ext cx="6642951" cy="4841566"/>
            </a:xfrm>
            <a:prstGeom prst="rect">
              <a:avLst/>
            </a:prstGeom>
          </p:spPr>
        </p:pic>
        <p:pic>
          <p:nvPicPr>
            <p:cNvPr id="28" name="Graphic 27" descr="Star">
              <a:extLst>
                <a:ext uri="{FF2B5EF4-FFF2-40B4-BE49-F238E27FC236}">
                  <a16:creationId xmlns:a16="http://schemas.microsoft.com/office/drawing/2014/main" id="{3BB55928-5B00-8548-AE02-9CBD3DCA6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28596" y="4764359"/>
              <a:ext cx="355600" cy="3556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7EB86F2-04CC-8D4C-A1DF-FC9D3124B78D}"/>
                  </a:ext>
                </a:extLst>
              </p:cNvPr>
              <p:cNvSpPr txBox="1"/>
              <p:nvPr/>
            </p:nvSpPr>
            <p:spPr>
              <a:xfrm>
                <a:off x="5501695" y="1276913"/>
                <a:ext cx="2139175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=300</m:t>
                      </m:r>
                    </m:oMath>
                  </m:oMathPara>
                </a14:m>
                <a:endParaRPr lang="en-US" sz="3200" dirty="0">
                  <a:solidFill>
                    <a:srgbClr val="5E6C55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7EB86F2-04CC-8D4C-A1DF-FC9D3124B7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695" y="1276913"/>
                <a:ext cx="2139175" cy="492443"/>
              </a:xfrm>
              <a:prstGeom prst="rect">
                <a:avLst/>
              </a:prstGeom>
              <a:blipFill>
                <a:blip r:embed="rId10"/>
                <a:stretch>
                  <a:fillRect l="-3529" r="-3529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BD7E7BB-6417-9C49-A9D9-050E29745FEB}"/>
                  </a:ext>
                </a:extLst>
              </p:cNvPr>
              <p:cNvSpPr txBox="1"/>
              <p:nvPr/>
            </p:nvSpPr>
            <p:spPr>
              <a:xfrm>
                <a:off x="3806396" y="4459769"/>
                <a:ext cx="257680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dirty="0" smtClean="0">
                          <a:solidFill>
                            <a:srgbClr val="EC9203"/>
                          </a:solidFill>
                          <a:latin typeface="Cambria Math" panose="02040503050406030204" pitchFamily="18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m:t>𝑋</m:t>
                      </m:r>
                      <m:r>
                        <a:rPr lang="en-US" altLang="zh-CN" sz="2800" b="0" i="1" dirty="0" smtClean="0">
                          <a:solidFill>
                            <a:srgbClr val="EC9203"/>
                          </a:solidFill>
                          <a:latin typeface="Cambria Math" panose="02040503050406030204" pitchFamily="18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m:t>=30,</m:t>
                      </m:r>
                      <m:r>
                        <a:rPr lang="zh-CN" altLang="en-US" sz="2800" b="0" i="1" dirty="0" smtClean="0">
                          <a:solidFill>
                            <a:srgbClr val="EC9203"/>
                          </a:solidFill>
                          <a:latin typeface="Cambria Math" panose="02040503050406030204" pitchFamily="18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m:t> </m:t>
                      </m:r>
                      <m:r>
                        <a:rPr lang="en-US" altLang="zh-CN" sz="2800" b="0" i="1" dirty="0" smtClean="0">
                          <a:solidFill>
                            <a:srgbClr val="EC9203"/>
                          </a:solidFill>
                          <a:latin typeface="Cambria Math" panose="02040503050406030204" pitchFamily="18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m:t>𝑌</m:t>
                      </m:r>
                      <m:r>
                        <a:rPr lang="en-US" altLang="zh-CN" sz="2800" b="0" i="1" dirty="0" smtClean="0">
                          <a:solidFill>
                            <a:srgbClr val="EC9203"/>
                          </a:solidFill>
                          <a:latin typeface="Cambria Math" panose="02040503050406030204" pitchFamily="18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m:t>=10</m:t>
                      </m:r>
                    </m:oMath>
                  </m:oMathPara>
                </a14:m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BD7E7BB-6417-9C49-A9D9-050E29745F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6396" y="4459769"/>
                <a:ext cx="2576807" cy="523220"/>
              </a:xfrm>
              <a:prstGeom prst="rect">
                <a:avLst/>
              </a:prstGeom>
              <a:blipFill>
                <a:blip r:embed="rId11"/>
                <a:stretch>
                  <a:fillRect t="-11905" r="-6373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C363BF8-3CB2-7EB8-ADE3-0C7A79E188E9}"/>
              </a:ext>
            </a:extLst>
          </p:cNvPr>
          <p:cNvSpPr txBox="1"/>
          <p:nvPr/>
        </p:nvSpPr>
        <p:spPr>
          <a:xfrm>
            <a:off x="2015773" y="6001313"/>
            <a:ext cx="4309513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/>
            <a:r>
              <a:rPr lang="en-US" altLang="zh-CN" sz="3200" dirty="0">
                <a:solidFill>
                  <a:srgbClr val="5E6C5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Constant</a:t>
            </a:r>
            <a:r>
              <a:rPr lang="zh-CN" altLang="en-US" sz="3200" dirty="0">
                <a:solidFill>
                  <a:srgbClr val="5E6C55"/>
                </a:solidFill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solidFill>
                  <a:srgbClr val="5E6C5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product</a:t>
            </a:r>
            <a:r>
              <a:rPr lang="zh-CN" altLang="en-US" sz="3200" dirty="0">
                <a:solidFill>
                  <a:srgbClr val="5E6C55"/>
                </a:solidFill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solidFill>
                  <a:srgbClr val="5E6C5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AMM</a:t>
            </a:r>
            <a:endParaRPr lang="en-US" sz="3200" dirty="0">
              <a:solidFill>
                <a:srgbClr val="5E6C55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2" name="Graphic 31" descr="Cherries">
            <a:extLst>
              <a:ext uri="{FF2B5EF4-FFF2-40B4-BE49-F238E27FC236}">
                <a16:creationId xmlns:a16="http://schemas.microsoft.com/office/drawing/2014/main" id="{1CA39B63-9EA5-BDFF-C6B3-2FC6509DAB7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001695" y="1320928"/>
            <a:ext cx="816396" cy="816396"/>
          </a:xfrm>
          <a:prstGeom prst="rect">
            <a:avLst/>
          </a:prstGeom>
        </p:spPr>
      </p:pic>
      <p:pic>
        <p:nvPicPr>
          <p:cNvPr id="33" name="Graphic 32" descr="Apple">
            <a:extLst>
              <a:ext uri="{FF2B5EF4-FFF2-40B4-BE49-F238E27FC236}">
                <a16:creationId xmlns:a16="http://schemas.microsoft.com/office/drawing/2014/main" id="{D35AFD26-241C-BF76-404B-69973964198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407654" y="3233839"/>
            <a:ext cx="816396" cy="81639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E277987-8831-8835-CB12-DAE20915B77B}"/>
              </a:ext>
            </a:extLst>
          </p:cNvPr>
          <p:cNvSpPr txBox="1"/>
          <p:nvPr/>
        </p:nvSpPr>
        <p:spPr>
          <a:xfrm>
            <a:off x="9340544" y="4611260"/>
            <a:ext cx="16898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30</a:t>
            </a:r>
            <a:r>
              <a:rPr lang="zh-CN" altLang="en-US" sz="2800" dirty="0">
                <a:latin typeface="Helvetica Neue" panose="020005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apple</a:t>
            </a:r>
          </a:p>
          <a:p>
            <a:r>
              <a:rPr lang="en-US" altLang="zh-CN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 cherry</a:t>
            </a:r>
          </a:p>
        </p:txBody>
      </p:sp>
      <p:sp>
        <p:nvSpPr>
          <p:cNvPr id="37" name="Slide Number Placeholder 36">
            <a:extLst>
              <a:ext uri="{FF2B5EF4-FFF2-40B4-BE49-F238E27FC236}">
                <a16:creationId xmlns:a16="http://schemas.microsoft.com/office/drawing/2014/main" id="{5624C451-7472-9205-0342-BB5320C1A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5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4" grpId="0"/>
      <p:bldP spid="2" grpId="0" animBg="1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1DA4C30B-C018-1340-AB94-CD055E390171}"/>
              </a:ext>
            </a:extLst>
          </p:cNvPr>
          <p:cNvGrpSpPr/>
          <p:nvPr/>
        </p:nvGrpSpPr>
        <p:grpSpPr>
          <a:xfrm>
            <a:off x="78237" y="1263957"/>
            <a:ext cx="7413769" cy="5594043"/>
            <a:chOff x="78237" y="1263957"/>
            <a:chExt cx="7413769" cy="5594043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2F985E02-4205-1444-A7AD-4BA90DF7B0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57" t="6891" r="1"/>
            <a:stretch/>
          </p:blipFill>
          <p:spPr>
            <a:xfrm>
              <a:off x="849055" y="1263957"/>
              <a:ext cx="6642951" cy="4841566"/>
            </a:xfrm>
            <a:prstGeom prst="rect">
              <a:avLst/>
            </a:prstGeom>
          </p:spPr>
        </p:pic>
        <p:pic>
          <p:nvPicPr>
            <p:cNvPr id="33" name="Graphic 32" descr="Cherries">
              <a:extLst>
                <a:ext uri="{FF2B5EF4-FFF2-40B4-BE49-F238E27FC236}">
                  <a16:creationId xmlns:a16="http://schemas.microsoft.com/office/drawing/2014/main" id="{1D9332A8-F246-9147-8CE9-82721B40D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8237" y="3020802"/>
              <a:ext cx="816396" cy="816396"/>
            </a:xfrm>
            <a:prstGeom prst="rect">
              <a:avLst/>
            </a:prstGeom>
          </p:spPr>
        </p:pic>
        <p:pic>
          <p:nvPicPr>
            <p:cNvPr id="34" name="Graphic 33" descr="Apple">
              <a:extLst>
                <a:ext uri="{FF2B5EF4-FFF2-40B4-BE49-F238E27FC236}">
                  <a16:creationId xmlns:a16="http://schemas.microsoft.com/office/drawing/2014/main" id="{6BFEC8DC-997A-C84A-B662-56244FE0F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984196" y="6041604"/>
              <a:ext cx="816396" cy="816396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3F5182-7E90-A749-AE82-D2BF17E7EB00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Automated market maker (AMM)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C2D21B-0DA8-EE43-909E-29223C50D9BE}"/>
              </a:ext>
            </a:extLst>
          </p:cNvPr>
          <p:cNvSpPr txBox="1"/>
          <p:nvPr/>
        </p:nvSpPr>
        <p:spPr>
          <a:xfrm>
            <a:off x="8818701" y="3048812"/>
            <a:ext cx="22526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Buy 10</a:t>
            </a:r>
            <a:r>
              <a:rPr lang="zh-CN" altLang="en-US" sz="28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28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apple</a:t>
            </a:r>
          </a:p>
          <a:p>
            <a:r>
              <a:rPr lang="en-US" altLang="zh-CN" sz="28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Pay 5 cherry</a:t>
            </a:r>
          </a:p>
        </p:txBody>
      </p:sp>
      <p:pic>
        <p:nvPicPr>
          <p:cNvPr id="37" name="Graphic 36" descr="Star">
            <a:extLst>
              <a:ext uri="{FF2B5EF4-FFF2-40B4-BE49-F238E27FC236}">
                <a16:creationId xmlns:a16="http://schemas.microsoft.com/office/drawing/2014/main" id="{4A794E04-1DBA-7245-AB26-6A912D36C4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28596" y="4764359"/>
            <a:ext cx="355600" cy="355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422673D-46F1-3744-8F0B-75D3841A8E72}"/>
                  </a:ext>
                </a:extLst>
              </p:cNvPr>
              <p:cNvSpPr txBox="1"/>
              <p:nvPr/>
            </p:nvSpPr>
            <p:spPr>
              <a:xfrm>
                <a:off x="5501695" y="1276913"/>
                <a:ext cx="2139175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=300</m:t>
                      </m:r>
                    </m:oMath>
                  </m:oMathPara>
                </a14:m>
                <a:endParaRPr lang="en-US" sz="3200" dirty="0">
                  <a:solidFill>
                    <a:srgbClr val="5E6C55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422673D-46F1-3744-8F0B-75D3841A8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695" y="1276913"/>
                <a:ext cx="2139175" cy="492443"/>
              </a:xfrm>
              <a:prstGeom prst="rect">
                <a:avLst/>
              </a:prstGeom>
              <a:blipFill>
                <a:blip r:embed="rId12"/>
                <a:stretch>
                  <a:fillRect l="-3529" r="-3529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Cartoon characters of a child and child&#10;&#10;Description automatically generated">
            <a:extLst>
              <a:ext uri="{FF2B5EF4-FFF2-40B4-BE49-F238E27FC236}">
                <a16:creationId xmlns:a16="http://schemas.microsoft.com/office/drawing/2014/main" id="{2EF5446F-86C9-6671-A4EB-02E2FCFAE744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1328" b="80762" l="4102" r="44434">
                        <a14:foregroundMark x1="19727" y1="12891" x2="26074" y2="16992"/>
                        <a14:foregroundMark x1="26074" y1="16992" x2="19043" y2="15234"/>
                        <a14:foregroundMark x1="16992" y1="12891" x2="22070" y2="13379"/>
                        <a14:foregroundMark x1="25586" y1="12598" x2="30078" y2="12207"/>
                        <a14:foregroundMark x1="22363" y1="18555" x2="10840" y2="20605"/>
                        <a14:foregroundMark x1="10840" y1="20605" x2="5273" y2="34277"/>
                        <a14:foregroundMark x1="7031" y1="39746" x2="14453" y2="45410"/>
                        <a14:foregroundMark x1="14453" y1="45410" x2="23145" y2="47656"/>
                        <a14:foregroundMark x1="23145" y1="47656" x2="29883" y2="36719"/>
                        <a14:foregroundMark x1="29883" y1="36719" x2="17090" y2="34473"/>
                        <a14:foregroundMark x1="17090" y1="34473" x2="16895" y2="42969"/>
                        <a14:foregroundMark x1="16895" y1="42969" x2="27539" y2="44043"/>
                        <a14:foregroundMark x1="27539" y1="44043" x2="35547" y2="41504"/>
                        <a14:foregroundMark x1="35547" y1="41504" x2="36133" y2="39844"/>
                        <a14:foregroundMark x1="30957" y1="57715" x2="28613" y2="61230"/>
                        <a14:foregroundMark x1="17383" y1="57910" x2="21191" y2="61035"/>
                        <a14:foregroundMark x1="9570" y1="60742" x2="8203" y2="69336"/>
                        <a14:foregroundMark x1="8203" y1="69336" x2="8398" y2="70508"/>
                        <a14:foregroundMark x1="11328" y1="64063" x2="11621" y2="63672"/>
                        <a14:foregroundMark x1="4199" y1="72461" x2="12207" y2="71484"/>
                        <a14:foregroundMark x1="12207" y1="71484" x2="41602" y2="72754"/>
                        <a14:foregroundMark x1="42969" y1="72363" x2="16602" y2="73828"/>
                        <a14:foregroundMark x1="16602" y1="73828" x2="4980" y2="72656"/>
                        <a14:foregroundMark x1="14941" y1="46387" x2="22656" y2="49512"/>
                        <a14:foregroundMark x1="22656" y1="49512" x2="31445" y2="50195"/>
                        <a14:foregroundMark x1="31445" y1="50195" x2="29199" y2="47461"/>
                        <a14:foregroundMark x1="8984" y1="44629" x2="28125" y2="51172"/>
                        <a14:foregroundMark x1="14258" y1="79785" x2="14941" y2="78906"/>
                        <a14:foregroundMark x1="15430" y1="78613" x2="14941" y2="80469"/>
                        <a14:foregroundMark x1="19141" y1="78613" x2="19922" y2="80762"/>
                        <a14:foregroundMark x1="23340" y1="78906" x2="23633" y2="80957"/>
                        <a14:foregroundMark x1="27148" y1="78613" x2="26270" y2="79492"/>
                        <a14:foregroundMark x1="31934" y1="78418" x2="33203" y2="78320"/>
                        <a14:foregroundMark x1="42090" y1="72754" x2="44434" y2="72949"/>
                        <a14:foregroundMark x1="44238" y1="72754" x2="43848" y2="72949"/>
                        <a14:foregroundMark x1="43652" y1="42969" x2="43555" y2="33398"/>
                        <a14:foregroundMark x1="18750" y1="11621" x2="20898" y2="11914"/>
                        <a14:foregroundMark x1="28125" y1="11328" x2="28125" y2="11328"/>
                        <a14:foregroundMark x1="16211" y1="51563" x2="19922" y2="52539"/>
                      </a14:backgroundRemoval>
                    </a14:imgEffect>
                  </a14:imgLayer>
                </a14:imgProps>
              </a:ext>
            </a:extLst>
          </a:blip>
          <a:srcRect l="145" t="8164" r="51872" b="28792"/>
          <a:stretch>
            <a:fillRect/>
          </a:stretch>
        </p:blipFill>
        <p:spPr>
          <a:xfrm>
            <a:off x="7862525" y="2679604"/>
            <a:ext cx="903865" cy="118754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81099F-E84E-800F-5D8A-33CE402F2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0255 C -0.01302 -0.00278 -0.02604 -0.0081 -0.03711 -0.01481 C -0.04818 -0.02153 -0.06615 -0.03773 -0.06615 -0.03773 L -0.06615 -0.03773 " pathEditMode="relative" ptsTypes="AA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4DEA4810-F552-664F-BFB3-A74B7C09285B}"/>
              </a:ext>
            </a:extLst>
          </p:cNvPr>
          <p:cNvGrpSpPr/>
          <p:nvPr/>
        </p:nvGrpSpPr>
        <p:grpSpPr>
          <a:xfrm>
            <a:off x="78237" y="1263957"/>
            <a:ext cx="7413769" cy="5594043"/>
            <a:chOff x="78237" y="1263957"/>
            <a:chExt cx="7413769" cy="5594043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B393086-3484-4742-A91A-50FFD5AAD9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57" t="6891" r="1"/>
            <a:stretch/>
          </p:blipFill>
          <p:spPr>
            <a:xfrm>
              <a:off x="849055" y="1263957"/>
              <a:ext cx="6642951" cy="4841566"/>
            </a:xfrm>
            <a:prstGeom prst="rect">
              <a:avLst/>
            </a:prstGeom>
          </p:spPr>
        </p:pic>
        <p:pic>
          <p:nvPicPr>
            <p:cNvPr id="32" name="Graphic 31" descr="Cherries">
              <a:extLst>
                <a:ext uri="{FF2B5EF4-FFF2-40B4-BE49-F238E27FC236}">
                  <a16:creationId xmlns:a16="http://schemas.microsoft.com/office/drawing/2014/main" id="{19BED8C2-0E40-0A46-BB56-BB4E089F0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8237" y="3020802"/>
              <a:ext cx="816396" cy="816396"/>
            </a:xfrm>
            <a:prstGeom prst="rect">
              <a:avLst/>
            </a:prstGeom>
          </p:spPr>
        </p:pic>
        <p:pic>
          <p:nvPicPr>
            <p:cNvPr id="33" name="Graphic 32" descr="Apple">
              <a:extLst>
                <a:ext uri="{FF2B5EF4-FFF2-40B4-BE49-F238E27FC236}">
                  <a16:creationId xmlns:a16="http://schemas.microsoft.com/office/drawing/2014/main" id="{B886E8A7-327F-3145-8DD4-1A985276E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984196" y="6041604"/>
              <a:ext cx="816396" cy="816396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Maximal extractable value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(MEV)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Cartoon characters of a child and child&#10;&#10;Description automatically generated">
            <a:extLst>
              <a:ext uri="{FF2B5EF4-FFF2-40B4-BE49-F238E27FC236}">
                <a16:creationId xmlns:a16="http://schemas.microsoft.com/office/drawing/2014/main" id="{FA53486A-2CEC-4F44-9360-D2893FA31D8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328" b="80762" l="4102" r="44434">
                        <a14:foregroundMark x1="19727" y1="12891" x2="26074" y2="16992"/>
                        <a14:foregroundMark x1="26074" y1="16992" x2="19043" y2="15234"/>
                        <a14:foregroundMark x1="16992" y1="12891" x2="22070" y2="13379"/>
                        <a14:foregroundMark x1="25586" y1="12598" x2="30078" y2="12207"/>
                        <a14:foregroundMark x1="22363" y1="18555" x2="10840" y2="20605"/>
                        <a14:foregroundMark x1="10840" y1="20605" x2="5273" y2="34277"/>
                        <a14:foregroundMark x1="7031" y1="39746" x2="14453" y2="45410"/>
                        <a14:foregroundMark x1="14453" y1="45410" x2="23145" y2="47656"/>
                        <a14:foregroundMark x1="23145" y1="47656" x2="29883" y2="36719"/>
                        <a14:foregroundMark x1="29883" y1="36719" x2="17090" y2="34473"/>
                        <a14:foregroundMark x1="17090" y1="34473" x2="16895" y2="42969"/>
                        <a14:foregroundMark x1="16895" y1="42969" x2="27539" y2="44043"/>
                        <a14:foregroundMark x1="27539" y1="44043" x2="35547" y2="41504"/>
                        <a14:foregroundMark x1="35547" y1="41504" x2="36133" y2="39844"/>
                        <a14:foregroundMark x1="30957" y1="57715" x2="28613" y2="61230"/>
                        <a14:foregroundMark x1="17383" y1="57910" x2="21191" y2="61035"/>
                        <a14:foregroundMark x1="9570" y1="60742" x2="8203" y2="69336"/>
                        <a14:foregroundMark x1="8203" y1="69336" x2="8398" y2="70508"/>
                        <a14:foregroundMark x1="11328" y1="64063" x2="11621" y2="63672"/>
                        <a14:foregroundMark x1="4199" y1="72461" x2="12207" y2="71484"/>
                        <a14:foregroundMark x1="12207" y1="71484" x2="41602" y2="72754"/>
                        <a14:foregroundMark x1="42969" y1="72363" x2="16602" y2="73828"/>
                        <a14:foregroundMark x1="16602" y1="73828" x2="4980" y2="72656"/>
                        <a14:foregroundMark x1="14941" y1="46387" x2="22656" y2="49512"/>
                        <a14:foregroundMark x1="22656" y1="49512" x2="31445" y2="50195"/>
                        <a14:foregroundMark x1="31445" y1="50195" x2="29199" y2="47461"/>
                        <a14:foregroundMark x1="8984" y1="44629" x2="28125" y2="51172"/>
                        <a14:foregroundMark x1="14258" y1="79785" x2="14941" y2="78906"/>
                        <a14:foregroundMark x1="15430" y1="78613" x2="14941" y2="80469"/>
                        <a14:foregroundMark x1="19141" y1="78613" x2="19922" y2="80762"/>
                        <a14:foregroundMark x1="23340" y1="78906" x2="23633" y2="80957"/>
                        <a14:foregroundMark x1="27148" y1="78613" x2="26270" y2="79492"/>
                        <a14:foregroundMark x1="31934" y1="78418" x2="33203" y2="78320"/>
                        <a14:foregroundMark x1="42090" y1="72754" x2="44434" y2="72949"/>
                        <a14:foregroundMark x1="44238" y1="72754" x2="43848" y2="72949"/>
                        <a14:foregroundMark x1="43652" y1="42969" x2="43555" y2="33398"/>
                        <a14:foregroundMark x1="18750" y1="11621" x2="20898" y2="11914"/>
                        <a14:foregroundMark x1="28125" y1="11328" x2="28125" y2="11328"/>
                        <a14:foregroundMark x1="16211" y1="51563" x2="19922" y2="52539"/>
                      </a14:backgroundRemoval>
                    </a14:imgEffect>
                  </a14:imgLayer>
                </a14:imgProps>
              </a:ext>
            </a:extLst>
          </a:blip>
          <a:srcRect l="145" t="8164" r="51872" b="28792"/>
          <a:stretch>
            <a:fillRect/>
          </a:stretch>
        </p:blipFill>
        <p:spPr>
          <a:xfrm>
            <a:off x="7862525" y="2679604"/>
            <a:ext cx="903865" cy="11875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7E36F43-FDCA-8D45-9AB3-42A4BCAA3BBC}"/>
              </a:ext>
            </a:extLst>
          </p:cNvPr>
          <p:cNvSpPr txBox="1"/>
          <p:nvPr/>
        </p:nvSpPr>
        <p:spPr>
          <a:xfrm>
            <a:off x="8818701" y="3048812"/>
            <a:ext cx="23283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Buy 10</a:t>
            </a:r>
            <a:r>
              <a:rPr lang="zh-CN" altLang="en-US" sz="28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28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apple</a:t>
            </a:r>
          </a:p>
          <a:p>
            <a:r>
              <a:rPr lang="en-US" altLang="zh-CN" sz="2800" b="1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Pay 40 cherry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7398B1-9E74-DB4E-8AA2-7FC02DC57BBB}"/>
              </a:ext>
            </a:extLst>
          </p:cNvPr>
          <p:cNvSpPr txBox="1"/>
          <p:nvPr/>
        </p:nvSpPr>
        <p:spPr>
          <a:xfrm>
            <a:off x="8843172" y="1263957"/>
            <a:ext cx="22450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Buy 15</a:t>
            </a:r>
            <a:r>
              <a:rPr lang="zh-CN" altLang="en-US" sz="28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28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apple</a:t>
            </a:r>
          </a:p>
          <a:p>
            <a:r>
              <a:rPr lang="en-US" altLang="zh-CN" sz="2800" dirty="0">
                <a:solidFill>
                  <a:srgbClr val="ED9203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Pay 10 cherry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D55193-E095-AA44-91DF-076CAE624625}"/>
              </a:ext>
            </a:extLst>
          </p:cNvPr>
          <p:cNvSpPr txBox="1"/>
          <p:nvPr/>
        </p:nvSpPr>
        <p:spPr>
          <a:xfrm>
            <a:off x="8869328" y="4440016"/>
            <a:ext cx="22510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Sell 15 apple</a:t>
            </a:r>
          </a:p>
          <a:p>
            <a:r>
              <a:rPr lang="en-US" altLang="zh-CN" sz="2800" dirty="0">
                <a:solidFill>
                  <a:srgbClr val="ED9203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Get 45 cherry</a:t>
            </a:r>
          </a:p>
        </p:txBody>
      </p:sp>
      <p:pic>
        <p:nvPicPr>
          <p:cNvPr id="3" name="Picture 2" descr="A cartoon of a person wearing a helmet&#10;&#10;Description automatically generated">
            <a:extLst>
              <a:ext uri="{FF2B5EF4-FFF2-40B4-BE49-F238E27FC236}">
                <a16:creationId xmlns:a16="http://schemas.microsoft.com/office/drawing/2014/main" id="{ED81D827-E74F-9B4F-847D-64699EA2872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61" b="89974" l="7520" r="90723">
                        <a14:foregroundMark x1="7520" y1="47266" x2="7520" y2="47266"/>
                        <a14:foregroundMark x1="90723" y1="47721" x2="90723" y2="47721"/>
                      </a14:backgroundRemoval>
                    </a14:imgEffect>
                  </a14:imgLayer>
                </a14:imgProps>
              </a:ext>
            </a:extLst>
          </a:blip>
          <a:srcRect t="10972" b="14338"/>
          <a:stretch/>
        </p:blipFill>
        <p:spPr>
          <a:xfrm>
            <a:off x="7704082" y="1063065"/>
            <a:ext cx="1139090" cy="1276173"/>
          </a:xfrm>
          <a:prstGeom prst="rect">
            <a:avLst/>
          </a:prstGeom>
        </p:spPr>
      </p:pic>
      <p:pic>
        <p:nvPicPr>
          <p:cNvPr id="34" name="Picture 33" descr="A cartoon of a person wearing a helmet&#10;&#10;Description automatically generated">
            <a:extLst>
              <a:ext uri="{FF2B5EF4-FFF2-40B4-BE49-F238E27FC236}">
                <a16:creationId xmlns:a16="http://schemas.microsoft.com/office/drawing/2014/main" id="{B32916F5-D9CC-F848-9224-4D7974D766E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61" b="89974" l="7520" r="90723">
                        <a14:foregroundMark x1="7520" y1="47266" x2="7520" y2="47266"/>
                        <a14:foregroundMark x1="90723" y1="47721" x2="90723" y2="47721"/>
                      </a14:backgroundRemoval>
                    </a14:imgEffect>
                  </a14:imgLayer>
                </a14:imgProps>
              </a:ext>
            </a:extLst>
          </a:blip>
          <a:srcRect t="10972" b="14338"/>
          <a:stretch/>
        </p:blipFill>
        <p:spPr>
          <a:xfrm>
            <a:off x="7744912" y="4290962"/>
            <a:ext cx="1139090" cy="1276173"/>
          </a:xfrm>
          <a:prstGeom prst="rect">
            <a:avLst/>
          </a:prstGeom>
        </p:spPr>
      </p:pic>
      <p:pic>
        <p:nvPicPr>
          <p:cNvPr id="19" name="Graphic 18" descr="Star">
            <a:extLst>
              <a:ext uri="{FF2B5EF4-FFF2-40B4-BE49-F238E27FC236}">
                <a16:creationId xmlns:a16="http://schemas.microsoft.com/office/drawing/2014/main" id="{6E129575-EBAF-4D49-83B8-E30A635187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28596" y="4764359"/>
            <a:ext cx="355600" cy="355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577A5C4-BF28-814D-8B5E-C7A76CFBBCBD}"/>
                  </a:ext>
                </a:extLst>
              </p:cNvPr>
              <p:cNvSpPr txBox="1"/>
              <p:nvPr/>
            </p:nvSpPr>
            <p:spPr>
              <a:xfrm>
                <a:off x="5501695" y="1276913"/>
                <a:ext cx="2139175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=300</m:t>
                      </m:r>
                    </m:oMath>
                  </m:oMathPara>
                </a14:m>
                <a:endParaRPr lang="en-US" sz="3200" dirty="0">
                  <a:solidFill>
                    <a:srgbClr val="5E6C55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577A5C4-BF28-814D-8B5E-C7A76CFBBC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695" y="1276913"/>
                <a:ext cx="2139175" cy="492443"/>
              </a:xfrm>
              <a:prstGeom prst="rect">
                <a:avLst/>
              </a:prstGeom>
              <a:blipFill>
                <a:blip r:embed="rId15"/>
                <a:stretch>
                  <a:fillRect l="-3529" r="-3529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931BCA5-A247-065B-14E8-EE1FC2F51DA2}"/>
              </a:ext>
            </a:extLst>
          </p:cNvPr>
          <p:cNvSpPr txBox="1"/>
          <p:nvPr/>
        </p:nvSpPr>
        <p:spPr>
          <a:xfrm>
            <a:off x="7640870" y="6018141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Gain</a:t>
            </a:r>
            <a:r>
              <a:rPr lang="zh-CN" altLang="en-US" sz="2800" dirty="0">
                <a:solidFill>
                  <a:srgbClr val="EC9203"/>
                </a:solidFill>
                <a:latin typeface="Helvetica Neue" panose="020005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2800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35</a:t>
            </a:r>
            <a:r>
              <a:rPr lang="zh-CN" altLang="en-US" sz="2800" dirty="0">
                <a:solidFill>
                  <a:srgbClr val="EC9203"/>
                </a:solidFill>
                <a:latin typeface="Helvetica Neue" panose="020005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2800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cherry</a:t>
            </a:r>
            <a:r>
              <a:rPr lang="zh-CN" altLang="en-US" sz="2800" dirty="0">
                <a:solidFill>
                  <a:srgbClr val="EC9203"/>
                </a:solidFill>
                <a:latin typeface="Helvetica Neue" panose="020005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2800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at</a:t>
            </a:r>
            <a:r>
              <a:rPr lang="zh-CN" altLang="en-US" sz="2800" dirty="0">
                <a:solidFill>
                  <a:srgbClr val="EC9203"/>
                </a:solidFill>
                <a:latin typeface="Helvetica Neue" panose="020005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2800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</a:t>
            </a:r>
            <a:r>
              <a:rPr lang="zh-CN" altLang="en-US" sz="2800" dirty="0">
                <a:solidFill>
                  <a:srgbClr val="EC9203"/>
                </a:solidFill>
                <a:latin typeface="Helvetica Neue" panose="020005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2800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risk!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8BAC81-A167-2847-765A-038448A01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65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allAtOnce"/>
      <p:bldP spid="17" grpId="0" build="allAtOnce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96A789-DDF4-EA44-AED0-EF0EE7F6D438}"/>
              </a:ext>
            </a:extLst>
          </p:cNvPr>
          <p:cNvSpPr txBox="1"/>
          <p:nvPr/>
        </p:nvSpPr>
        <p:spPr>
          <a:xfrm>
            <a:off x="479083" y="53827"/>
            <a:ext cx="107280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MEV: one of the most important challenges</a:t>
            </a:r>
            <a:endParaRPr lang="en-US" sz="40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E7D50E-EB9E-3A4B-91E5-3CABF78D0178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81D87-B716-EC49-9DF3-6E72EF8F29D6}"/>
              </a:ext>
            </a:extLst>
          </p:cNvPr>
          <p:cNvSpPr txBox="1"/>
          <p:nvPr/>
        </p:nvSpPr>
        <p:spPr>
          <a:xfrm>
            <a:off x="479083" y="1075765"/>
            <a:ext cx="11146860" cy="3309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Exploit users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Undermines the stability and security of consensus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Lead to off-chain economy and centralizing effect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7FC8C-7BAA-9C97-F85F-8EFD78DB4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90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96A789-DDF4-EA44-AED0-EF0EE7F6D438}"/>
              </a:ext>
            </a:extLst>
          </p:cNvPr>
          <p:cNvSpPr txBox="1"/>
          <p:nvPr/>
        </p:nvSpPr>
        <p:spPr>
          <a:xfrm>
            <a:off x="479083" y="53827"/>
            <a:ext cx="79067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Consensus can’t eliminate MEV</a:t>
            </a:r>
            <a:endParaRPr lang="en-US" sz="40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E7D50E-EB9E-3A4B-91E5-3CABF78D0178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81D87-B716-EC49-9DF3-6E72EF8F29D6}"/>
              </a:ext>
            </a:extLst>
          </p:cNvPr>
          <p:cNvSpPr txBox="1"/>
          <p:nvPr/>
        </p:nvSpPr>
        <p:spPr>
          <a:xfrm>
            <a:off x="479083" y="1151965"/>
            <a:ext cx="1171291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Solving MEV entirely at the consensus layer is impossible with today’s architecture</a:t>
            </a:r>
          </a:p>
          <a:p>
            <a:r>
              <a:rPr lang="en-US" sz="2400" dirty="0">
                <a:latin typeface="Helvetica Neue UltraLight" panose="02000206000000020004" pitchFamily="2" charset="0"/>
                <a:ea typeface="Helvetica Neue UltraLight" panose="02000206000000020004" pitchFamily="2" charset="0"/>
              </a:rPr>
              <a:t>   </a:t>
            </a:r>
            <a:r>
              <a:rPr lang="en-US" sz="2800" dirty="0">
                <a:latin typeface="Helvetica Neue UltraLight" panose="02000206000000020004" pitchFamily="2" charset="0"/>
                <a:ea typeface="Helvetica Neue UltraLight" panose="02000206000000020004" pitchFamily="2" charset="0"/>
              </a:rPr>
              <a:t>[</a:t>
            </a:r>
            <a:r>
              <a:rPr lang="en-US" sz="2800" dirty="0" err="1">
                <a:latin typeface="Helvetica Neue UltraLight" panose="02000206000000020004" pitchFamily="2" charset="0"/>
                <a:ea typeface="Helvetica Neue UltraLight" panose="02000206000000020004" pitchFamily="2" charset="0"/>
              </a:rPr>
              <a:t>Bahrani</a:t>
            </a:r>
            <a:r>
              <a:rPr lang="en-US" sz="2800" dirty="0">
                <a:latin typeface="Helvetica Neue UltraLight" panose="02000206000000020004" pitchFamily="2" charset="0"/>
                <a:ea typeface="Helvetica Neue UltraLight" panose="02000206000000020004" pitchFamily="2" charset="0"/>
              </a:rPr>
              <a:t>, </a:t>
            </a:r>
            <a:r>
              <a:rPr lang="en-US" sz="2800" dirty="0" err="1">
                <a:latin typeface="Helvetica Neue UltraLight" panose="02000206000000020004" pitchFamily="2" charset="0"/>
                <a:ea typeface="Helvetica Neue UltraLight" panose="02000206000000020004" pitchFamily="2" charset="0"/>
              </a:rPr>
              <a:t>Garimidi</a:t>
            </a:r>
            <a:r>
              <a:rPr lang="en-US" sz="2800" dirty="0">
                <a:latin typeface="Helvetica Neue UltraLight" panose="02000206000000020004" pitchFamily="2" charset="0"/>
                <a:ea typeface="Helvetica Neue UltraLight" panose="02000206000000020004" pitchFamily="2" charset="0"/>
              </a:rPr>
              <a:t>, </a:t>
            </a:r>
            <a:r>
              <a:rPr lang="en-US" sz="2800" dirty="0" err="1">
                <a:latin typeface="Helvetica Neue UltraLight" panose="02000206000000020004" pitchFamily="2" charset="0"/>
                <a:ea typeface="Helvetica Neue UltraLight" panose="02000206000000020004" pitchFamily="2" charset="0"/>
              </a:rPr>
              <a:t>Roughgarden</a:t>
            </a:r>
            <a:r>
              <a:rPr lang="en-US" sz="2800" dirty="0">
                <a:latin typeface="Helvetica Neue UltraLight" panose="02000206000000020004" pitchFamily="2" charset="0"/>
                <a:ea typeface="Helvetica Neue UltraLight" panose="02000206000000020004" pitchFamily="2" charset="0"/>
              </a:rPr>
              <a:t> 24], </a:t>
            </a:r>
            <a:r>
              <a:rPr lang="en-US" sz="2800" dirty="0">
                <a:latin typeface="Helvetica Neue UltraLight" panose="02000206000000020004" pitchFamily="2" charset="0"/>
                <a:ea typeface="Helvetica Neue UltraLight" panose="02000206000000020004" pitchFamily="2" charset="0"/>
                <a:cs typeface="Helvetica Neue" panose="02000503000000020004" pitchFamily="2" charset="0"/>
              </a:rPr>
              <a:t>[</a:t>
            </a:r>
            <a:r>
              <a:rPr lang="en-US" sz="2800" dirty="0">
                <a:latin typeface="Helvetica Neue UltraLight" panose="02000206000000020004" pitchFamily="2" charset="0"/>
                <a:ea typeface="Helvetica Neue UltraLight" panose="02000206000000020004" pitchFamily="2" charset="0"/>
              </a:rPr>
              <a:t>Ferreira and Parkes 23</a:t>
            </a:r>
            <a:r>
              <a:rPr lang="en-US" sz="2800" dirty="0">
                <a:latin typeface="Helvetica Neue UltraLight" panose="02000206000000020004" pitchFamily="2" charset="0"/>
                <a:ea typeface="Helvetica Neue UltraLight" panose="02000206000000020004" pitchFamily="2" charset="0"/>
                <a:cs typeface="Helvetica Neue" panose="02000503000000020004" pitchFamily="2" charset="0"/>
              </a:rPr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Strengthened guarantee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</a:t>
            </a: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at the consensus layer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Sequencing fairness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Encrypted </a:t>
            </a:r>
            <a:r>
              <a:rPr lang="en-US" sz="3600" dirty="0" err="1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mempool</a:t>
            </a:r>
            <a:endParaRPr lang="en-US" sz="36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...</a:t>
            </a:r>
            <a:endParaRPr lang="en-US" sz="36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EE2591-914A-6EA4-7406-194470F8B25B}"/>
              </a:ext>
            </a:extLst>
          </p:cNvPr>
          <p:cNvSpPr txBox="1"/>
          <p:nvPr/>
        </p:nvSpPr>
        <p:spPr>
          <a:xfrm>
            <a:off x="1288193" y="5706035"/>
            <a:ext cx="1009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Little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formal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investigation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on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how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AMM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benefits</a:t>
            </a:r>
            <a:endParaRPr lang="en-US" sz="3600" dirty="0">
              <a:solidFill>
                <a:srgbClr val="5EA69C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42B31-CA54-6439-9B70-970CC8134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5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981D87-B716-EC49-9DF3-6E72EF8F29D6}"/>
              </a:ext>
            </a:extLst>
          </p:cNvPr>
          <p:cNvSpPr txBox="1"/>
          <p:nvPr/>
        </p:nvSpPr>
        <p:spPr>
          <a:xfrm>
            <a:off x="387643" y="1824702"/>
            <a:ext cx="117129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Can we rely on mechanism design at the application level for </a:t>
            </a:r>
            <a:r>
              <a:rPr lang="en-US" sz="3600" b="1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provable</a:t>
            </a:r>
            <a:r>
              <a:rPr lang="en-US" sz="3600" b="1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MEV resilience?</a:t>
            </a:r>
            <a:endParaRPr lang="en-US" sz="2800" b="1" dirty="0">
              <a:solidFill>
                <a:srgbClr val="5EA69C"/>
              </a:solidFill>
              <a:latin typeface="Helvetica Neue UltraLight" panose="02000206000000020004" pitchFamily="2" charset="0"/>
              <a:ea typeface="Helvetica Neue UltraLight" panose="02000206000000020004" pitchFamily="2" charset="0"/>
              <a:cs typeface="Helvetica Neue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b="1" dirty="0">
              <a:solidFill>
                <a:srgbClr val="5EA69C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b="1" dirty="0">
              <a:solidFill>
                <a:srgbClr val="5EA69C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3600" b="1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How do strengthened properties at consensus layer help design mechanisms at the application layer?</a:t>
            </a:r>
            <a:endParaRPr lang="en-US" sz="3600" b="1" dirty="0">
              <a:solidFill>
                <a:srgbClr val="5EA69C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FD7697-75A1-A627-D77B-8DCF3EE85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17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96A789-DDF4-EA44-AED0-EF0EE7F6D438}"/>
              </a:ext>
            </a:extLst>
          </p:cNvPr>
          <p:cNvSpPr txBox="1"/>
          <p:nvPr/>
        </p:nvSpPr>
        <p:spPr>
          <a:xfrm>
            <a:off x="479083" y="53827"/>
            <a:ext cx="44506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Our results: AMM</a:t>
            </a:r>
            <a:endParaRPr lang="en-US" sz="40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E7D50E-EB9E-3A4B-91E5-3CABF78D0178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81D87-B716-EC49-9DF3-6E72EF8F29D6}"/>
              </a:ext>
            </a:extLst>
          </p:cNvPr>
          <p:cNvSpPr txBox="1"/>
          <p:nvPr/>
        </p:nvSpPr>
        <p:spPr>
          <a:xfrm>
            <a:off x="426113" y="761713"/>
            <a:ext cx="1171291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3600" b="1" dirty="0">
              <a:solidFill>
                <a:srgbClr val="5EA69C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 the plain model </a:t>
            </a: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(</a:t>
            </a:r>
            <a:r>
              <a:rPr lang="en-US" altLang="zh-CN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sequencing</a:t>
            </a:r>
            <a:r>
              <a:rPr lang="zh-CN" alt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controlled</a:t>
            </a:r>
            <a:r>
              <a:rPr lang="zh-CN" alt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by</a:t>
            </a:r>
            <a:r>
              <a:rPr lang="zh-CN" alt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miner</a:t>
            </a: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)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Arbitrage-resilience:</a:t>
            </a:r>
            <a:r>
              <a:rPr lang="en-US" sz="3600" b="1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 arbitrage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</a:t>
            </a: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 can gain risk-free profit.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 weak fair-sequencing model </a:t>
            </a: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(</a:t>
            </a:r>
            <a:r>
              <a:rPr lang="en-US" altLang="zh-CN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sequencing</a:t>
            </a:r>
            <a:r>
              <a:rPr lang="zh-CN" alt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via</a:t>
            </a:r>
            <a:r>
              <a:rPr lang="zh-CN" alt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sz="3600" dirty="0">
                <a:solidFill>
                  <a:srgbClr val="5EA69C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arrival time</a:t>
            </a: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)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Strategy-proofness:</a:t>
            </a:r>
            <a:r>
              <a:rPr lang="en-US" sz="3600" b="1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</a:t>
            </a: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 strategic behavior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gives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strictly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better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outcome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than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honest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strategy.</a:t>
            </a:r>
            <a:endParaRPr lang="en-US" sz="36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860EE7-F229-50EF-56C1-DC582B89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1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96A789-DDF4-EA44-AED0-EF0EE7F6D438}"/>
              </a:ext>
            </a:extLst>
          </p:cNvPr>
          <p:cNvSpPr txBox="1"/>
          <p:nvPr/>
        </p:nvSpPr>
        <p:spPr>
          <a:xfrm>
            <a:off x="479083" y="53827"/>
            <a:ext cx="25523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Roadmap</a:t>
            </a:r>
            <a:endParaRPr lang="en-US" sz="40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E7D50E-EB9E-3A4B-91E5-3CABF78D0178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81D87-B716-EC49-9DF3-6E72EF8F29D6}"/>
              </a:ext>
            </a:extLst>
          </p:cNvPr>
          <p:cNvSpPr txBox="1"/>
          <p:nvPr/>
        </p:nvSpPr>
        <p:spPr>
          <a:xfrm>
            <a:off x="426113" y="1347043"/>
            <a:ext cx="1171291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Arbitrage-resilience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Swap mechanism in the plain model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Our mechanism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36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Strategy-</a:t>
            </a:r>
            <a:r>
              <a:rPr lang="en-US" sz="36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proofness</a:t>
            </a:r>
            <a:r>
              <a:rPr lang="en-US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Weak fair-sequencing model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How our mechanism achieves strategy-</a:t>
            </a:r>
            <a:r>
              <a:rPr lang="en-US" sz="3600" dirty="0" err="1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proofness</a:t>
            </a:r>
            <a:endParaRPr lang="en-US" sz="36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73BE48-FB2F-C66C-F73C-853C0B84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30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Swap mechanism: pool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9E05048-333C-8241-BA50-AA47C046EC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7" t="6891" r="1"/>
          <a:stretch/>
        </p:blipFill>
        <p:spPr>
          <a:xfrm>
            <a:off x="2501172" y="968038"/>
            <a:ext cx="6642951" cy="4841566"/>
          </a:xfrm>
          <a:prstGeom prst="rect">
            <a:avLst/>
          </a:prstGeom>
        </p:spPr>
      </p:pic>
      <p:pic>
        <p:nvPicPr>
          <p:cNvPr id="41" name="Graphic 40" descr="Star">
            <a:extLst>
              <a:ext uri="{FF2B5EF4-FFF2-40B4-BE49-F238E27FC236}">
                <a16:creationId xmlns:a16="http://schemas.microsoft.com/office/drawing/2014/main" id="{E023A699-43A7-9340-A48A-C732F09B93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80713" y="4468440"/>
            <a:ext cx="355600" cy="3556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694C796-B222-4845-AAC6-66CB4018718B}"/>
                  </a:ext>
                </a:extLst>
              </p:cNvPr>
              <p:cNvSpPr txBox="1"/>
              <p:nvPr/>
            </p:nvSpPr>
            <p:spPr>
              <a:xfrm>
                <a:off x="7215271" y="968879"/>
                <a:ext cx="2139175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3200" b="0" i="1" smtClean="0">
                          <a:solidFill>
                            <a:srgbClr val="5E6C55"/>
                          </a:solidFill>
                          <a:latin typeface="Cambria Math" panose="02040503050406030204" pitchFamily="18" charset="0"/>
                        </a:rPr>
                        <m:t>=300</m:t>
                      </m:r>
                    </m:oMath>
                  </m:oMathPara>
                </a14:m>
                <a:endParaRPr lang="en-US" sz="3200" dirty="0">
                  <a:solidFill>
                    <a:srgbClr val="5E6C55"/>
                  </a:solidFill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694C796-B222-4845-AAC6-66CB40187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5271" y="968879"/>
                <a:ext cx="2139175" cy="492443"/>
              </a:xfrm>
              <a:prstGeom prst="rect">
                <a:avLst/>
              </a:prstGeom>
              <a:blipFill>
                <a:blip r:embed="rId6"/>
                <a:stretch>
                  <a:fillRect l="-4142" r="-4142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1A5BB0F-E744-3040-86D6-2469BE6164F3}"/>
              </a:ext>
            </a:extLst>
          </p:cNvPr>
          <p:cNvCxnSpPr>
            <a:cxnSpLocks/>
          </p:cNvCxnSpPr>
          <p:nvPr/>
        </p:nvCxnSpPr>
        <p:spPr>
          <a:xfrm>
            <a:off x="3560946" y="4255119"/>
            <a:ext cx="3747018" cy="832274"/>
          </a:xfrm>
          <a:prstGeom prst="line">
            <a:avLst/>
          </a:prstGeom>
          <a:ln w="28575">
            <a:solidFill>
              <a:srgbClr val="EC920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375C03A-7BBF-D841-852A-9A74620C9497}"/>
                  </a:ext>
                </a:extLst>
              </p:cNvPr>
              <p:cNvSpPr txBox="1"/>
              <p:nvPr/>
            </p:nvSpPr>
            <p:spPr>
              <a:xfrm>
                <a:off x="3333513" y="5952226"/>
                <a:ext cx="5524974" cy="709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3200" dirty="0">
                    <a:solidFill>
                      <a:srgbClr val="5E6C55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</a:t>
                </a:r>
                <a:r>
                  <a:rPr lang="en-US" sz="3200" b="0" dirty="0">
                    <a:solidFill>
                      <a:srgbClr val="5E6C55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ate = </a:t>
                </a:r>
                <a14:m>
                  <m:oMath xmlns:m="http://schemas.openxmlformats.org/officeDocument/2006/math">
                    <m:r>
                      <a:rPr lang="en-US" altLang="zh-CN" sz="3200" b="0" i="0" smtClean="0">
                        <a:solidFill>
                          <a:srgbClr val="5E6C55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rgbClr val="5E6C5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5E6C55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5E6C55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zh-CN" altLang="en-US" sz="3200" dirty="0">
                    <a:solidFill>
                      <a:srgbClr val="5E6C55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solidFill>
                      <a:srgbClr val="5E6C55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of</a:t>
                </a:r>
                <a:r>
                  <a:rPr lang="zh-CN" altLang="en-US" sz="3200" dirty="0">
                    <a:solidFill>
                      <a:srgbClr val="5E6C55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solidFill>
                      <a:srgbClr val="5E6C55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the</a:t>
                </a:r>
                <a:r>
                  <a:rPr lang="zh-CN" altLang="en-US" sz="3200" dirty="0">
                    <a:solidFill>
                      <a:srgbClr val="5E6C55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solidFill>
                      <a:srgbClr val="5E6C55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current</a:t>
                </a:r>
                <a:r>
                  <a:rPr lang="zh-CN" altLang="en-US" sz="3200" dirty="0">
                    <a:solidFill>
                      <a:srgbClr val="5E6C55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solidFill>
                      <a:srgbClr val="5E6C55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state</a:t>
                </a:r>
                <a:endParaRPr lang="en-US" sz="3200" dirty="0">
                  <a:solidFill>
                    <a:srgbClr val="5E6C55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375C03A-7BBF-D841-852A-9A74620C9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513" y="5952226"/>
                <a:ext cx="5524974" cy="709297"/>
              </a:xfrm>
              <a:prstGeom prst="rect">
                <a:avLst/>
              </a:prstGeom>
              <a:blipFill>
                <a:blip r:embed="rId7"/>
                <a:stretch>
                  <a:fillRect l="-4358" t="-1754" r="-3440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" name="Graphic 47" descr="Cursor">
            <a:extLst>
              <a:ext uri="{FF2B5EF4-FFF2-40B4-BE49-F238E27FC236}">
                <a16:creationId xmlns:a16="http://schemas.microsoft.com/office/drawing/2014/main" id="{936DCB13-B890-9C49-804D-61E347508A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833620" flipH="1" flipV="1">
            <a:off x="5412641" y="4150763"/>
            <a:ext cx="508621" cy="5086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BA690D5-F9FE-B24D-8C00-0BE7077D94C3}"/>
                  </a:ext>
                </a:extLst>
              </p:cNvPr>
              <p:cNvSpPr txBox="1"/>
              <p:nvPr/>
            </p:nvSpPr>
            <p:spPr>
              <a:xfrm>
                <a:off x="5890998" y="3567622"/>
                <a:ext cx="2648546" cy="8617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solidFill>
                              <a:srgbClr val="EC920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solidFill>
                              <a:srgbClr val="EC9203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800" i="1">
                            <a:solidFill>
                              <a:srgbClr val="EC9203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2800" i="1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=30,</m:t>
                    </m:r>
                    <m:r>
                      <a:rPr lang="zh-CN" altLang="en-US" sz="2800" i="1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EC920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solidFill>
                              <a:srgbClr val="EC9203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sz="2800" i="1">
                            <a:solidFill>
                              <a:srgbClr val="EC9203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2800" i="1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zh-CN" altLang="en-US" sz="2800" b="0" i="1" dirty="0">
                    <a:solidFill>
                      <a:srgbClr val="EC9203"/>
                    </a:solidFill>
                    <a:latin typeface="Cambria Math" panose="02040503050406030204" pitchFamily="18" charset="0"/>
                  </a:rPr>
                  <a:t> </a:t>
                </a:r>
                <a:endParaRPr lang="en-US" altLang="zh-CN" sz="2800" b="0" i="1" dirty="0">
                  <a:solidFill>
                    <a:srgbClr val="EC9203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0" i="1" smtClean="0">
                            <a:solidFill>
                              <a:srgbClr val="EC920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rgbClr val="EC9203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rgbClr val="EC9203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2800" b="0" i="0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0" i="1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1/3</m:t>
                    </m:r>
                  </m:oMath>
                </a14:m>
                <a:r>
                  <a:rPr lang="zh-CN" altLang="en-US" sz="2800" dirty="0">
                    <a:solidFill>
                      <a:srgbClr val="EC9203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endParaRPr lang="en-US" sz="2800" dirty="0">
                  <a:solidFill>
                    <a:srgbClr val="EC920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BA690D5-F9FE-B24D-8C00-0BE7077D94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98" y="3567622"/>
                <a:ext cx="2648546" cy="861774"/>
              </a:xfrm>
              <a:prstGeom prst="rect">
                <a:avLst/>
              </a:prstGeom>
              <a:blipFill>
                <a:blip r:embed="rId10"/>
                <a:stretch>
                  <a:fillRect l="-4286" r="-476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phic 2" descr="Cherries">
            <a:extLst>
              <a:ext uri="{FF2B5EF4-FFF2-40B4-BE49-F238E27FC236}">
                <a16:creationId xmlns:a16="http://schemas.microsoft.com/office/drawing/2014/main" id="{8D5BA160-DE54-3B47-58F0-E170F0C423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84776" y="2751226"/>
            <a:ext cx="816396" cy="816396"/>
          </a:xfrm>
          <a:prstGeom prst="rect">
            <a:avLst/>
          </a:prstGeom>
        </p:spPr>
      </p:pic>
      <p:pic>
        <p:nvPicPr>
          <p:cNvPr id="4" name="Graphic 3" descr="Apple">
            <a:extLst>
              <a:ext uri="{FF2B5EF4-FFF2-40B4-BE49-F238E27FC236}">
                <a16:creationId xmlns:a16="http://schemas.microsoft.com/office/drawing/2014/main" id="{61DF9F7C-AA5C-D991-2869-FD21C202CC2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21242" y="5235181"/>
            <a:ext cx="726194" cy="72619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68328-AD25-039F-1540-0A966127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00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Swap mechanism: order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E19B76-0970-4944-A903-B055FA4E5839}"/>
              </a:ext>
            </a:extLst>
          </p:cNvPr>
          <p:cNvSpPr txBox="1"/>
          <p:nvPr/>
        </p:nvSpPr>
        <p:spPr>
          <a:xfrm>
            <a:off x="3317581" y="2514337"/>
            <a:ext cx="554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(Buy/Sell X, volume, r,</a:t>
            </a:r>
            <a:r>
              <a:rPr lang="zh-CN" altLang="en-US" sz="32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 err="1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aux_info</a:t>
            </a:r>
            <a:r>
              <a:rPr lang="en-US" altLang="zh-CN" sz="32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411D20-5B9C-C6A9-2C6E-BF9B3B7FA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663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Swap mechanism: order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Cursor">
            <a:extLst>
              <a:ext uri="{FF2B5EF4-FFF2-40B4-BE49-F238E27FC236}">
                <a16:creationId xmlns:a16="http://schemas.microsoft.com/office/drawing/2014/main" id="{F654BE7C-9693-8845-BF5C-8A2CC709C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136897">
            <a:off x="5476877" y="2912824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26AC198-07ED-1440-AD7F-39C9EA9C6824}"/>
              </a:ext>
            </a:extLst>
          </p:cNvPr>
          <p:cNvSpPr txBox="1"/>
          <p:nvPr/>
        </p:nvSpPr>
        <p:spPr>
          <a:xfrm>
            <a:off x="2083329" y="3487975"/>
            <a:ext cx="86831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Maximum amount a user wants to buy/sell</a:t>
            </a:r>
          </a:p>
          <a:p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We allow </a:t>
            </a:r>
            <a:r>
              <a:rPr lang="en-US" sz="3200" dirty="0">
                <a:solidFill>
                  <a:srgbClr val="5EA69C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partial fulfillment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CE8D90-17FC-5547-835D-66DEC19FA811}"/>
              </a:ext>
            </a:extLst>
          </p:cNvPr>
          <p:cNvSpPr txBox="1"/>
          <p:nvPr/>
        </p:nvSpPr>
        <p:spPr>
          <a:xfrm>
            <a:off x="3317581" y="2514337"/>
            <a:ext cx="5676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(Buy/Sell X, </a:t>
            </a:r>
            <a:r>
              <a:rPr lang="en-US" altLang="zh-CN" sz="3200" b="1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volume</a:t>
            </a:r>
            <a:r>
              <a:rPr lang="en-US" altLang="zh-CN" sz="32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, r,</a:t>
            </a:r>
            <a:r>
              <a:rPr lang="zh-CN" altLang="en-US" sz="32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 err="1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aux_info</a:t>
            </a:r>
            <a:r>
              <a:rPr lang="en-US" altLang="zh-CN" sz="32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E439BF-7E3F-D3E3-2F63-EB42955DF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380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Swap mechanism: order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7398B1-9E74-DB4E-8AA2-7FC02DC57BBB}"/>
              </a:ext>
            </a:extLst>
          </p:cNvPr>
          <p:cNvSpPr txBox="1"/>
          <p:nvPr/>
        </p:nvSpPr>
        <p:spPr>
          <a:xfrm>
            <a:off x="3317581" y="2514337"/>
            <a:ext cx="5676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(Buy/Sell X, volume, </a:t>
            </a:r>
            <a:r>
              <a:rPr lang="en-US" altLang="zh-CN" sz="3200" b="1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r</a:t>
            </a:r>
            <a:r>
              <a:rPr lang="en-US" altLang="zh-CN" sz="32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,</a:t>
            </a:r>
            <a:r>
              <a:rPr lang="zh-CN" altLang="en-US" sz="32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 err="1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aux_info</a:t>
            </a:r>
            <a:r>
              <a:rPr lang="en-US" altLang="zh-CN" sz="32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)</a:t>
            </a:r>
          </a:p>
        </p:txBody>
      </p:sp>
      <p:pic>
        <p:nvPicPr>
          <p:cNvPr id="20" name="Graphic 19" descr="Cursor">
            <a:extLst>
              <a:ext uri="{FF2B5EF4-FFF2-40B4-BE49-F238E27FC236}">
                <a16:creationId xmlns:a16="http://schemas.microsoft.com/office/drawing/2014/main" id="{B37B3BEB-1B2B-A345-9F6B-2761852FF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136897" flipH="1" flipV="1">
            <a:off x="6784262" y="1812838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B68C3EE-6D2A-7443-A72C-635BF2FFFC42}"/>
              </a:ext>
            </a:extLst>
          </p:cNvPr>
          <p:cNvSpPr txBox="1"/>
          <p:nvPr/>
        </p:nvSpPr>
        <p:spPr>
          <a:xfrm>
            <a:off x="5459322" y="1300622"/>
            <a:ext cx="5237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Acceptable exchange rate: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463FCF9-0A4A-8D4B-BD64-E7EA29CF491B}"/>
              </a:ext>
            </a:extLst>
          </p:cNvPr>
          <p:cNvSpPr txBox="1"/>
          <p:nvPr/>
        </p:nvSpPr>
        <p:spPr>
          <a:xfrm>
            <a:off x="3474635" y="3471531"/>
            <a:ext cx="7162858" cy="9848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Buy</a:t>
            </a:r>
            <a:r>
              <a:rPr lang="zh-CN" altLang="en-US" sz="3200" dirty="0">
                <a:latin typeface="Helvetica Neue Light" panose="020004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X:</a:t>
            </a:r>
            <a:r>
              <a:rPr lang="zh-CN" altLang="en-US" sz="3200" dirty="0">
                <a:latin typeface="Helvetica Neue Light" panose="020004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execute</a:t>
            </a:r>
            <a:r>
              <a:rPr lang="zh-CN" altLang="en-US" sz="3200" dirty="0">
                <a:latin typeface="Helvetica Neue Light" panose="020004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at</a:t>
            </a:r>
            <a:r>
              <a:rPr lang="zh-CN" altLang="en-US" sz="3200" dirty="0">
                <a:latin typeface="Helvetica Neue Light" panose="020004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rate</a:t>
            </a:r>
            <a:r>
              <a:rPr lang="zh-CN" altLang="en-US" sz="3200" dirty="0">
                <a:latin typeface="Helvetica Neue Light" panose="020004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solidFill>
                  <a:srgbClr val="5EA69C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no</a:t>
            </a:r>
            <a:r>
              <a:rPr lang="zh-CN" altLang="en-US" sz="3200" dirty="0">
                <a:solidFill>
                  <a:srgbClr val="5EA69C"/>
                </a:solidFill>
                <a:latin typeface="Helvetica Neue Light" panose="020004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solidFill>
                  <a:srgbClr val="5EA69C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greater</a:t>
            </a:r>
            <a:r>
              <a:rPr lang="zh-CN" altLang="en-US" sz="3200" dirty="0">
                <a:solidFill>
                  <a:srgbClr val="5EA69C"/>
                </a:solidFill>
                <a:latin typeface="Helvetica Neue Light" panose="020004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solidFill>
                  <a:srgbClr val="5EA69C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than</a:t>
            </a:r>
            <a:r>
              <a:rPr lang="zh-CN" altLang="en-US" sz="3200" dirty="0">
                <a:solidFill>
                  <a:srgbClr val="5EA69C"/>
                </a:solidFill>
                <a:latin typeface="Helvetica Neue Light" panose="020004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</a:t>
            </a:r>
          </a:p>
          <a:p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Sell</a:t>
            </a:r>
            <a:r>
              <a:rPr lang="zh-CN" altLang="en-US" sz="3200" dirty="0">
                <a:latin typeface="Helvetica Neue Light" panose="020004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X:</a:t>
            </a:r>
            <a:r>
              <a:rPr lang="zh-CN" altLang="en-US" sz="3200" dirty="0">
                <a:latin typeface="Helvetica Neue Light" panose="020004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execute</a:t>
            </a:r>
            <a:r>
              <a:rPr lang="zh-CN" altLang="en-US" sz="3200" dirty="0">
                <a:latin typeface="Helvetica Neue Light" panose="020004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at</a:t>
            </a:r>
            <a:r>
              <a:rPr lang="zh-CN" altLang="en-US" sz="3200" dirty="0">
                <a:latin typeface="Helvetica Neue Light" panose="020004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rate</a:t>
            </a:r>
            <a:r>
              <a:rPr lang="zh-CN" altLang="en-US" sz="3200" dirty="0">
                <a:latin typeface="Helvetica Neue Light" panose="020004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solidFill>
                  <a:srgbClr val="5EA69C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no</a:t>
            </a:r>
            <a:r>
              <a:rPr lang="zh-CN" altLang="en-US" sz="3200" dirty="0">
                <a:solidFill>
                  <a:srgbClr val="5EA69C"/>
                </a:solidFill>
                <a:latin typeface="Helvetica Neue Light" panose="020004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solidFill>
                  <a:srgbClr val="5EA69C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smaller</a:t>
            </a:r>
            <a:r>
              <a:rPr lang="zh-CN" altLang="en-US" sz="3200" dirty="0">
                <a:solidFill>
                  <a:srgbClr val="5EA69C"/>
                </a:solidFill>
                <a:latin typeface="Helvetica Neue Light" panose="020004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solidFill>
                  <a:srgbClr val="5EA69C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than</a:t>
            </a:r>
            <a:r>
              <a:rPr lang="zh-CN" altLang="en-US" sz="3200" dirty="0">
                <a:solidFill>
                  <a:srgbClr val="5EA69C"/>
                </a:solidFill>
                <a:latin typeface="Helvetica Neue Light" panose="020004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</a:t>
            </a:r>
            <a:r>
              <a:rPr lang="zh-CN" altLang="en-US" sz="3200" dirty="0">
                <a:latin typeface="Helvetica Neue Light" panose="020004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lang="en-US" sz="32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3656A8-CB5D-1668-69AA-59CBEEC67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04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Swap mechanism: order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Cursor">
            <a:extLst>
              <a:ext uri="{FF2B5EF4-FFF2-40B4-BE49-F238E27FC236}">
                <a16:creationId xmlns:a16="http://schemas.microsoft.com/office/drawing/2014/main" id="{F654BE7C-9693-8845-BF5C-8A2CC709C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463103" flipH="1">
            <a:off x="7792565" y="2971801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26AC198-07ED-1440-AD7F-39C9EA9C6824}"/>
              </a:ext>
            </a:extLst>
          </p:cNvPr>
          <p:cNvSpPr txBox="1"/>
          <p:nvPr/>
        </p:nvSpPr>
        <p:spPr>
          <a:xfrm>
            <a:off x="2083329" y="3642354"/>
            <a:ext cx="86831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Auxiliary</a:t>
            </a:r>
            <a:r>
              <a:rPr lang="zh-CN" alt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information</a:t>
            </a:r>
            <a:r>
              <a:rPr lang="zh-CN" alt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such</a:t>
            </a:r>
            <a:r>
              <a:rPr lang="zh-CN" alt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as</a:t>
            </a:r>
            <a:r>
              <a:rPr lang="zh-CN" alt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identity,</a:t>
            </a:r>
            <a:r>
              <a:rPr lang="zh-CN" alt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submission</a:t>
            </a:r>
            <a:r>
              <a:rPr lang="zh-CN" alt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time,</a:t>
            </a:r>
            <a:r>
              <a:rPr lang="zh-CN" alt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arrival</a:t>
            </a:r>
            <a:r>
              <a:rPr lang="zh-CN" alt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time,</a:t>
            </a:r>
            <a:r>
              <a:rPr lang="zh-CN" alt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etc.</a:t>
            </a:r>
            <a:endParaRPr lang="en-US" sz="3200" dirty="0">
              <a:solidFill>
                <a:srgbClr val="5EA69C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CE8D90-17FC-5547-835D-66DEC19FA811}"/>
              </a:ext>
            </a:extLst>
          </p:cNvPr>
          <p:cNvSpPr txBox="1"/>
          <p:nvPr/>
        </p:nvSpPr>
        <p:spPr>
          <a:xfrm>
            <a:off x="3317581" y="2514337"/>
            <a:ext cx="5676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(Buy/Sell X, </a:t>
            </a:r>
            <a:r>
              <a:rPr lang="en-US" altLang="zh-CN" sz="3200" b="1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volume</a:t>
            </a:r>
            <a:r>
              <a:rPr lang="en-US" altLang="zh-CN" sz="32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, r,</a:t>
            </a:r>
            <a:r>
              <a:rPr lang="zh-CN" altLang="en-US" sz="32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200" b="1" dirty="0" err="1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aux_info</a:t>
            </a:r>
            <a:r>
              <a:rPr lang="en-US" altLang="zh-CN" sz="32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C47230-9564-68FC-9058-D5D75A7FC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50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Plain model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F7A231-0665-8B4A-BF0D-5495A941D6F4}"/>
              </a:ext>
            </a:extLst>
          </p:cNvPr>
          <p:cNvSpPr txBox="1"/>
          <p:nvPr/>
        </p:nvSpPr>
        <p:spPr>
          <a:xfrm>
            <a:off x="426113" y="1347043"/>
            <a:ext cx="117129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Strategic user can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submit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multiple</a:t>
            </a: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orders, misreport.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Strategic miner can inject orders, censor honest users’ orders, arbitrarily sequencing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US" sz="36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8EAD65-96BF-88A2-88AA-86E1E8AE0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16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Our mechanism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F7A231-0665-8B4A-BF0D-5495A941D6F4}"/>
              </a:ext>
            </a:extLst>
          </p:cNvPr>
          <p:cNvSpPr txBox="1"/>
          <p:nvPr/>
        </p:nvSpPr>
        <p:spPr>
          <a:xfrm>
            <a:off x="479084" y="2172455"/>
            <a:ext cx="55697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12, 0.6)</a:t>
            </a:r>
          </a:p>
          <a:p>
            <a:pPr marL="742950" indent="-742950">
              <a:buFont typeface="+mj-lt"/>
              <a:buAutoNum type="arabicPeriod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11, 0.5)</a:t>
            </a:r>
          </a:p>
          <a:p>
            <a:pPr marL="742950" indent="-742950">
              <a:buFont typeface="+mj-lt"/>
              <a:buAutoNum type="arabicPeriod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10, 0.75)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E35C88-F70E-3841-84AB-F0FCBFAF2D18}"/>
              </a:ext>
            </a:extLst>
          </p:cNvPr>
          <p:cNvSpPr txBox="1"/>
          <p:nvPr/>
        </p:nvSpPr>
        <p:spPr>
          <a:xfrm>
            <a:off x="6048822" y="2172455"/>
            <a:ext cx="5569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(Sell X, 6, 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0.2)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(Sell X, 12, 0.3)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D8D98F-B629-5840-91C0-483EBF66836B}"/>
                  </a:ext>
                </a:extLst>
              </p:cNvPr>
              <p:cNvSpPr txBox="1"/>
              <p:nvPr/>
            </p:nvSpPr>
            <p:spPr>
              <a:xfrm>
                <a:off x="479084" y="1028342"/>
                <a:ext cx="10416058" cy="877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Initial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rate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36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altLang="zh-CN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zh-CN" alt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=30,</m:t>
                    </m:r>
                    <m:r>
                      <a:rPr lang="zh-CN" alt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endParaRPr lang="en-US" sz="3600" dirty="0">
                  <a:solidFill>
                    <a:schemeClr val="tx1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D8D98F-B629-5840-91C0-483EBF668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4" y="1028342"/>
                <a:ext cx="10416058" cy="877484"/>
              </a:xfrm>
              <a:prstGeom prst="rect">
                <a:avLst/>
              </a:prstGeom>
              <a:blipFill>
                <a:blip r:embed="rId3"/>
                <a:stretch>
                  <a:fillRect l="-170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255E29-5DC8-8F45-A452-60F79BF762B5}"/>
                  </a:ext>
                </a:extLst>
              </p:cNvPr>
              <p:cNvSpPr txBox="1"/>
              <p:nvPr/>
            </p:nvSpPr>
            <p:spPr>
              <a:xfrm>
                <a:off x="479084" y="4514044"/>
                <a:ext cx="1148431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Phase 1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i="1" smtClean="0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3600" i="1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-netting):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cross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buy/sell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orders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at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.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endParaRPr lang="en-US" altLang="zh-CN" sz="3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  <a:p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Phase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2</a:t>
                </a:r>
                <a:r>
                  <a:rPr 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(sequential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execution):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execute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remaining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orders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of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same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type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as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much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as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possible.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 </a:t>
                </a:r>
                <a:endParaRPr lang="en-US" sz="3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255E29-5DC8-8F45-A452-60F79BF76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4" y="4514044"/>
                <a:ext cx="11484316" cy="1754326"/>
              </a:xfrm>
              <a:prstGeom prst="rect">
                <a:avLst/>
              </a:prstGeom>
              <a:blipFill>
                <a:blip r:embed="rId4"/>
                <a:stretch>
                  <a:fillRect l="-1547" t="-4286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FEC204-68E7-6628-03E3-A537F4001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62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D1ECF8F-8908-574F-B868-2B43C4BF0E59}"/>
              </a:ext>
            </a:extLst>
          </p:cNvPr>
          <p:cNvSpPr txBox="1"/>
          <p:nvPr/>
        </p:nvSpPr>
        <p:spPr>
          <a:xfrm>
            <a:off x="479084" y="2172455"/>
            <a:ext cx="55697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12, 0.6)</a:t>
            </a:r>
          </a:p>
          <a:p>
            <a:pPr marL="742950" indent="-742950">
              <a:buFont typeface="+mj-lt"/>
              <a:buAutoNum type="arabicPeriod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11, 0.5)</a:t>
            </a:r>
          </a:p>
          <a:p>
            <a:pPr marL="742950" indent="-742950">
              <a:buFont typeface="+mj-lt"/>
              <a:buAutoNum type="arabicPeriod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10, 0.75)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Our mechanism: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D8D98F-B629-5840-91C0-483EBF66836B}"/>
                  </a:ext>
                </a:extLst>
              </p:cNvPr>
              <p:cNvSpPr txBox="1"/>
              <p:nvPr/>
            </p:nvSpPr>
            <p:spPr>
              <a:xfrm>
                <a:off x="479084" y="1028342"/>
                <a:ext cx="10416058" cy="877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Initial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rate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36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endParaRPr lang="en-US" sz="3600" dirty="0">
                  <a:solidFill>
                    <a:schemeClr val="tx1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D8D98F-B629-5840-91C0-483EBF668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4" y="1028342"/>
                <a:ext cx="10416058" cy="877484"/>
              </a:xfrm>
              <a:prstGeom prst="rect">
                <a:avLst/>
              </a:prstGeom>
              <a:blipFill>
                <a:blip r:embed="rId3"/>
                <a:stretch>
                  <a:fillRect l="-170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F3FDAD-C3A5-A445-9AA5-10388C33C9CD}"/>
                  </a:ext>
                </a:extLst>
              </p:cNvPr>
              <p:cNvSpPr txBox="1"/>
              <p:nvPr/>
            </p:nvSpPr>
            <p:spPr>
              <a:xfrm>
                <a:off x="479084" y="4629329"/>
                <a:ext cx="1041605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Phase 1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i="1" smtClean="0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3600" i="1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-netting):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endParaRPr lang="en-US" sz="3600" dirty="0">
                  <a:solidFill>
                    <a:srgbClr val="5EA69C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F3FDAD-C3A5-A445-9AA5-10388C33C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4" y="4629329"/>
                <a:ext cx="10416058" cy="646331"/>
              </a:xfrm>
              <a:prstGeom prst="rect">
                <a:avLst/>
              </a:prstGeom>
              <a:blipFill>
                <a:blip r:embed="rId4"/>
                <a:stretch>
                  <a:fillRect l="-1705" t="-1372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41798E6-8C5B-3248-A804-29AAA51850CB}"/>
              </a:ext>
            </a:extLst>
          </p:cNvPr>
          <p:cNvSpPr/>
          <p:nvPr/>
        </p:nvSpPr>
        <p:spPr>
          <a:xfrm>
            <a:off x="8248779" y="2116239"/>
            <a:ext cx="679269" cy="1256545"/>
          </a:xfrm>
          <a:prstGeom prst="roundRect">
            <a:avLst/>
          </a:prstGeom>
          <a:noFill/>
          <a:ln w="28575">
            <a:solidFill>
              <a:srgbClr val="EC9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670DC4-4C56-1244-BF8C-D13616A2CA66}"/>
              </a:ext>
            </a:extLst>
          </p:cNvPr>
          <p:cNvSpPr txBox="1"/>
          <p:nvPr/>
        </p:nvSpPr>
        <p:spPr>
          <a:xfrm>
            <a:off x="6048822" y="2172455"/>
            <a:ext cx="5569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(Sell X, 6, 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0.2)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(Sell X, 12, 0.3)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2E8F80-3950-4713-5269-E3839D808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09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8F37286-E62F-7A43-BDBB-5ED8260A66EF}"/>
              </a:ext>
            </a:extLst>
          </p:cNvPr>
          <p:cNvSpPr/>
          <p:nvPr/>
        </p:nvSpPr>
        <p:spPr>
          <a:xfrm>
            <a:off x="479084" y="2782389"/>
            <a:ext cx="4079853" cy="1110342"/>
          </a:xfrm>
          <a:prstGeom prst="roundRect">
            <a:avLst/>
          </a:prstGeom>
          <a:solidFill>
            <a:srgbClr val="E8E8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Our mechanism: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D8D98F-B629-5840-91C0-483EBF66836B}"/>
                  </a:ext>
                </a:extLst>
              </p:cNvPr>
              <p:cNvSpPr txBox="1"/>
              <p:nvPr/>
            </p:nvSpPr>
            <p:spPr>
              <a:xfrm>
                <a:off x="479084" y="1028342"/>
                <a:ext cx="10416058" cy="877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Initial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rate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36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endParaRPr lang="en-US" sz="3600" dirty="0">
                  <a:solidFill>
                    <a:schemeClr val="tx1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D8D98F-B629-5840-91C0-483EBF668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4" y="1028342"/>
                <a:ext cx="10416058" cy="877484"/>
              </a:xfrm>
              <a:prstGeom prst="rect">
                <a:avLst/>
              </a:prstGeom>
              <a:blipFill>
                <a:blip r:embed="rId3"/>
                <a:stretch>
                  <a:fillRect l="-170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F3FDAD-C3A5-A445-9AA5-10388C33C9CD}"/>
                  </a:ext>
                </a:extLst>
              </p:cNvPr>
              <p:cNvSpPr txBox="1"/>
              <p:nvPr/>
            </p:nvSpPr>
            <p:spPr>
              <a:xfrm>
                <a:off x="479084" y="4629329"/>
                <a:ext cx="1041605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Phase 1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i="1" smtClean="0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3600" i="1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-netting)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endParaRPr lang="en-US" sz="3600" dirty="0">
                  <a:solidFill>
                    <a:srgbClr val="5EA69C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F3FDAD-C3A5-A445-9AA5-10388C33C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4" y="4629329"/>
                <a:ext cx="10416058" cy="646331"/>
              </a:xfrm>
              <a:prstGeom prst="rect">
                <a:avLst/>
              </a:prstGeom>
              <a:blipFill>
                <a:blip r:embed="rId4"/>
                <a:stretch>
                  <a:fillRect l="-1705" t="-1372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7B1B5982-2F7E-F54E-8758-E9F46629C7E0}"/>
              </a:ext>
            </a:extLst>
          </p:cNvPr>
          <p:cNvSpPr txBox="1"/>
          <p:nvPr/>
        </p:nvSpPr>
        <p:spPr>
          <a:xfrm>
            <a:off x="479084" y="2172455"/>
            <a:ext cx="55697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12, 0.6)</a:t>
            </a:r>
          </a:p>
          <a:p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2a.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6, 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0.5)</a:t>
            </a:r>
          </a:p>
          <a:p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2b.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5,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0.5)</a:t>
            </a:r>
          </a:p>
          <a:p>
            <a:pPr marL="742950" indent="-742950">
              <a:buFont typeface="+mj-lt"/>
              <a:buAutoNum type="arabicPeriod" startAt="3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10, 0.75)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1D7C29E-5F1E-7746-8334-8B2C78DFE655}"/>
              </a:ext>
            </a:extLst>
          </p:cNvPr>
          <p:cNvSpPr/>
          <p:nvPr/>
        </p:nvSpPr>
        <p:spPr>
          <a:xfrm>
            <a:off x="2729532" y="2144346"/>
            <a:ext cx="679269" cy="1256545"/>
          </a:xfrm>
          <a:prstGeom prst="roundRect">
            <a:avLst/>
          </a:prstGeom>
          <a:noFill/>
          <a:ln w="28575">
            <a:solidFill>
              <a:srgbClr val="EC9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32630BE-DBCE-0444-9C54-B7702A803062}"/>
              </a:ext>
            </a:extLst>
          </p:cNvPr>
          <p:cNvSpPr/>
          <p:nvPr/>
        </p:nvSpPr>
        <p:spPr>
          <a:xfrm>
            <a:off x="8248779" y="2116239"/>
            <a:ext cx="679269" cy="1256545"/>
          </a:xfrm>
          <a:prstGeom prst="roundRect">
            <a:avLst/>
          </a:prstGeom>
          <a:noFill/>
          <a:ln w="28575">
            <a:solidFill>
              <a:srgbClr val="EC9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61350E-5600-C54D-B792-179FBADC9843}"/>
              </a:ext>
            </a:extLst>
          </p:cNvPr>
          <p:cNvSpPr txBox="1"/>
          <p:nvPr/>
        </p:nvSpPr>
        <p:spPr>
          <a:xfrm>
            <a:off x="6048822" y="2172455"/>
            <a:ext cx="5569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(Sell X, 6, 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0.2)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(Sell X, 12, 0.3)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0DAB3-6E5E-B907-0011-363AFEF6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187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Our mechanism: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D8D98F-B629-5840-91C0-483EBF66836B}"/>
                  </a:ext>
                </a:extLst>
              </p:cNvPr>
              <p:cNvSpPr txBox="1"/>
              <p:nvPr/>
            </p:nvSpPr>
            <p:spPr>
              <a:xfrm>
                <a:off x="479084" y="1028342"/>
                <a:ext cx="10416058" cy="877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Initial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rate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36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endParaRPr lang="en-US" sz="3600" dirty="0">
                  <a:solidFill>
                    <a:schemeClr val="tx1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D8D98F-B629-5840-91C0-483EBF668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4" y="1028342"/>
                <a:ext cx="10416058" cy="877484"/>
              </a:xfrm>
              <a:prstGeom prst="rect">
                <a:avLst/>
              </a:prstGeom>
              <a:blipFill>
                <a:blip r:embed="rId3"/>
                <a:stretch>
                  <a:fillRect l="-170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F3FDAD-C3A5-A445-9AA5-10388C33C9CD}"/>
                  </a:ext>
                </a:extLst>
              </p:cNvPr>
              <p:cNvSpPr txBox="1"/>
              <p:nvPr/>
            </p:nvSpPr>
            <p:spPr>
              <a:xfrm>
                <a:off x="479083" y="4629329"/>
                <a:ext cx="1148431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Phase 1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i="1" smtClean="0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3600" i="1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-netting):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execute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1,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2a,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4,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5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at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i="1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3600" i="1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CN" sz="3600" dirty="0">
                  <a:solidFill>
                    <a:srgbClr val="5EA69C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  <a:p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At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end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of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phase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1,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pool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does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not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change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 </a:t>
                </a:r>
                <a:endParaRPr lang="en-US" sz="3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F3FDAD-C3A5-A445-9AA5-10388C33C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3" y="4629329"/>
                <a:ext cx="11484316" cy="1200329"/>
              </a:xfrm>
              <a:prstGeom prst="rect">
                <a:avLst/>
              </a:prstGeom>
              <a:blipFill>
                <a:blip r:embed="rId4"/>
                <a:stretch>
                  <a:fillRect l="-1547" t="-7368" b="-1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7B1B5982-2F7E-F54E-8758-E9F46629C7E0}"/>
              </a:ext>
            </a:extLst>
          </p:cNvPr>
          <p:cNvSpPr txBox="1"/>
          <p:nvPr/>
        </p:nvSpPr>
        <p:spPr>
          <a:xfrm>
            <a:off x="479084" y="2172455"/>
            <a:ext cx="55697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altLang="zh-CN" sz="36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12, 0.6)</a:t>
            </a:r>
          </a:p>
          <a:p>
            <a:r>
              <a:rPr lang="en-US" altLang="zh-CN" sz="36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2a.</a:t>
            </a:r>
            <a:r>
              <a:rPr lang="zh-CN" altLang="en-US" sz="36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6, </a:t>
            </a:r>
            <a:r>
              <a:rPr lang="zh-CN" altLang="en-US" sz="36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 </a:t>
            </a:r>
            <a:r>
              <a:rPr lang="en-US" altLang="zh-CN" sz="36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0.5)</a:t>
            </a:r>
          </a:p>
          <a:p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2b.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5,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0.5)</a:t>
            </a:r>
            <a:endParaRPr lang="en-US" altLang="zh-CN" sz="3600" dirty="0">
              <a:solidFill>
                <a:srgbClr val="5EA69C"/>
              </a:solidFill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742950" indent="-742950">
              <a:buFont typeface="+mj-lt"/>
              <a:buAutoNum type="arabicPeriod" startAt="3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10, 0.75)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1D7C29E-5F1E-7746-8334-8B2C78DFE655}"/>
              </a:ext>
            </a:extLst>
          </p:cNvPr>
          <p:cNvSpPr/>
          <p:nvPr/>
        </p:nvSpPr>
        <p:spPr>
          <a:xfrm>
            <a:off x="2729532" y="2144346"/>
            <a:ext cx="679269" cy="1256545"/>
          </a:xfrm>
          <a:prstGeom prst="roundRect">
            <a:avLst/>
          </a:prstGeom>
          <a:noFill/>
          <a:ln w="28575">
            <a:solidFill>
              <a:srgbClr val="EC9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ECF3599-B6FE-6A40-A162-20B54EDA4237}"/>
              </a:ext>
            </a:extLst>
          </p:cNvPr>
          <p:cNvSpPr/>
          <p:nvPr/>
        </p:nvSpPr>
        <p:spPr>
          <a:xfrm>
            <a:off x="8248779" y="2116239"/>
            <a:ext cx="679269" cy="1256545"/>
          </a:xfrm>
          <a:prstGeom prst="roundRect">
            <a:avLst/>
          </a:prstGeom>
          <a:noFill/>
          <a:ln w="28575">
            <a:solidFill>
              <a:srgbClr val="EC9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E34932-1352-F844-953B-BB973A96927E}"/>
              </a:ext>
            </a:extLst>
          </p:cNvPr>
          <p:cNvSpPr txBox="1"/>
          <p:nvPr/>
        </p:nvSpPr>
        <p:spPr>
          <a:xfrm>
            <a:off x="6048822" y="2172455"/>
            <a:ext cx="5569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en-US" altLang="zh-CN" sz="36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(Sell X, 6, </a:t>
            </a:r>
            <a:r>
              <a:rPr lang="zh-CN" altLang="en-US" sz="36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 </a:t>
            </a:r>
            <a:r>
              <a:rPr lang="en-US" altLang="zh-CN" sz="36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0.2)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altLang="zh-CN" sz="36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(Sell X, 12, 0.3)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172E44-6CBF-77F2-1A16-7CC39AFE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315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Our mechanism: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D8D98F-B629-5840-91C0-483EBF66836B}"/>
                  </a:ext>
                </a:extLst>
              </p:cNvPr>
              <p:cNvSpPr txBox="1"/>
              <p:nvPr/>
            </p:nvSpPr>
            <p:spPr>
              <a:xfrm>
                <a:off x="479084" y="1028342"/>
                <a:ext cx="2584750" cy="877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Now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36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endParaRPr lang="en-US" sz="3600" dirty="0">
                  <a:solidFill>
                    <a:schemeClr val="tx1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D8D98F-B629-5840-91C0-483EBF668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4" y="1028342"/>
                <a:ext cx="2584750" cy="877484"/>
              </a:xfrm>
              <a:prstGeom prst="rect">
                <a:avLst/>
              </a:prstGeom>
              <a:blipFill>
                <a:blip r:embed="rId3"/>
                <a:stretch>
                  <a:fillRect l="-686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1CF3FDAD-C3A5-A445-9AA5-10388C33C9CD}"/>
              </a:ext>
            </a:extLst>
          </p:cNvPr>
          <p:cNvSpPr txBox="1"/>
          <p:nvPr/>
        </p:nvSpPr>
        <p:spPr>
          <a:xfrm>
            <a:off x="479083" y="4629329"/>
            <a:ext cx="11484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r>
              <a:rPr 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(sequential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execution):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execute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much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possible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</a:t>
            </a:r>
            <a:endParaRPr lang="en-US" sz="3600" dirty="0">
              <a:solidFill>
                <a:srgbClr val="5EA69C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1B5982-2F7E-F54E-8758-E9F46629C7E0}"/>
              </a:ext>
            </a:extLst>
          </p:cNvPr>
          <p:cNvSpPr txBox="1"/>
          <p:nvPr/>
        </p:nvSpPr>
        <p:spPr>
          <a:xfrm>
            <a:off x="479084" y="2172455"/>
            <a:ext cx="5569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2b.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5,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0.5)</a:t>
            </a:r>
            <a:endParaRPr lang="en-US" altLang="zh-CN" sz="3600" dirty="0">
              <a:solidFill>
                <a:srgbClr val="5EA69C"/>
              </a:solidFill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742950" indent="-742950">
              <a:buFont typeface="+mj-lt"/>
              <a:buAutoNum type="arabicPeriod" startAt="3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10, 0.75)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CC9F31D-AAAE-444D-A4EE-B97A60ED9C1D}"/>
              </a:ext>
            </a:extLst>
          </p:cNvPr>
          <p:cNvGrpSpPr/>
          <p:nvPr/>
        </p:nvGrpSpPr>
        <p:grpSpPr>
          <a:xfrm>
            <a:off x="5499452" y="761712"/>
            <a:ext cx="5813972" cy="3664712"/>
            <a:chOff x="849055" y="1918281"/>
            <a:chExt cx="6642951" cy="4187242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466C9CA-B716-8849-9CE4-80EEEFD1FF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57" t="19474" b="1"/>
            <a:stretch/>
          </p:blipFill>
          <p:spPr>
            <a:xfrm>
              <a:off x="849055" y="1918281"/>
              <a:ext cx="6642951" cy="4187242"/>
            </a:xfrm>
            <a:prstGeom prst="rect">
              <a:avLst/>
            </a:prstGeom>
          </p:spPr>
        </p:pic>
        <p:pic>
          <p:nvPicPr>
            <p:cNvPr id="20" name="Graphic 19" descr="Star">
              <a:extLst>
                <a:ext uri="{FF2B5EF4-FFF2-40B4-BE49-F238E27FC236}">
                  <a16:creationId xmlns:a16="http://schemas.microsoft.com/office/drawing/2014/main" id="{6CA4BD3B-1EB6-9641-8A87-8068B6BCD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99491" y="4758729"/>
              <a:ext cx="355600" cy="355600"/>
            </a:xfrm>
            <a:prstGeom prst="rect">
              <a:avLst/>
            </a:prstGeom>
          </p:spPr>
        </p:pic>
      </p:grpSp>
      <p:pic>
        <p:nvPicPr>
          <p:cNvPr id="2" name="Graphic 1" descr="Cherries">
            <a:extLst>
              <a:ext uri="{FF2B5EF4-FFF2-40B4-BE49-F238E27FC236}">
                <a16:creationId xmlns:a16="http://schemas.microsoft.com/office/drawing/2014/main" id="{1B748EEB-58ED-3FC2-797E-614BAFE54F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87388" y="1413912"/>
            <a:ext cx="624128" cy="624128"/>
          </a:xfrm>
          <a:prstGeom prst="rect">
            <a:avLst/>
          </a:prstGeom>
        </p:spPr>
      </p:pic>
      <p:pic>
        <p:nvPicPr>
          <p:cNvPr id="3" name="Graphic 2" descr="Apple">
            <a:extLst>
              <a:ext uri="{FF2B5EF4-FFF2-40B4-BE49-F238E27FC236}">
                <a16:creationId xmlns:a16="http://schemas.microsoft.com/office/drawing/2014/main" id="{E1E29459-02E6-969D-ED53-CCDE86DEAF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22286" y="4005201"/>
            <a:ext cx="624128" cy="62412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EB1866-677B-FAE4-5E4E-DF0C7CFC4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46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Our mechanism: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F3FDAD-C3A5-A445-9AA5-10388C33C9CD}"/>
              </a:ext>
            </a:extLst>
          </p:cNvPr>
          <p:cNvSpPr txBox="1"/>
          <p:nvPr/>
        </p:nvSpPr>
        <p:spPr>
          <a:xfrm>
            <a:off x="479083" y="4629329"/>
            <a:ext cx="11484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r>
              <a:rPr 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(sequential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execution):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execute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much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possible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</a:t>
            </a:r>
            <a:endParaRPr lang="en-US" sz="3600" dirty="0">
              <a:solidFill>
                <a:srgbClr val="5EA69C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1B5982-2F7E-F54E-8758-E9F46629C7E0}"/>
              </a:ext>
            </a:extLst>
          </p:cNvPr>
          <p:cNvSpPr txBox="1"/>
          <p:nvPr/>
        </p:nvSpPr>
        <p:spPr>
          <a:xfrm>
            <a:off x="479084" y="2172455"/>
            <a:ext cx="5569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2b.</a:t>
            </a:r>
            <a:r>
              <a:rPr lang="zh-CN" altLang="en-US" sz="36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5,</a:t>
            </a:r>
            <a:r>
              <a:rPr lang="zh-CN" altLang="en-US" sz="36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 </a:t>
            </a:r>
            <a:r>
              <a:rPr lang="en-US" altLang="zh-CN" sz="3600" dirty="0">
                <a:solidFill>
                  <a:srgbClr val="5EA69C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0.5)</a:t>
            </a:r>
          </a:p>
          <a:p>
            <a:pPr marL="742950" indent="-742950">
              <a:buFont typeface="+mj-lt"/>
              <a:buAutoNum type="arabicPeriod" startAt="3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10, 0.75)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466C9CA-B716-8849-9CE4-80EEEFD1FF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7" t="19474" b="1"/>
          <a:stretch/>
        </p:blipFill>
        <p:spPr>
          <a:xfrm>
            <a:off x="5499452" y="761713"/>
            <a:ext cx="5813972" cy="3664712"/>
          </a:xfrm>
          <a:prstGeom prst="rect">
            <a:avLst/>
          </a:prstGeom>
        </p:spPr>
      </p:pic>
      <p:pic>
        <p:nvPicPr>
          <p:cNvPr id="20" name="Graphic 19" descr="Star">
            <a:extLst>
              <a:ext uri="{FF2B5EF4-FFF2-40B4-BE49-F238E27FC236}">
                <a16:creationId xmlns:a16="http://schemas.microsoft.com/office/drawing/2014/main" id="{6CA4BD3B-1EB6-9641-8A87-8068B6BCDD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06659" y="3247699"/>
            <a:ext cx="311224" cy="311224"/>
          </a:xfrm>
          <a:prstGeom prst="rect">
            <a:avLst/>
          </a:prstGeom>
        </p:spPr>
      </p:pic>
      <p:pic>
        <p:nvPicPr>
          <p:cNvPr id="16" name="Graphic 15" descr="Cursor">
            <a:extLst>
              <a:ext uri="{FF2B5EF4-FFF2-40B4-BE49-F238E27FC236}">
                <a16:creationId xmlns:a16="http://schemas.microsoft.com/office/drawing/2014/main" id="{6A734E17-A099-D94F-B5EE-50C18F4C3D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4770064" flipH="1" flipV="1">
            <a:off x="7689057" y="2896425"/>
            <a:ext cx="396685" cy="3966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F501D2-5392-CB46-B367-802D1143959D}"/>
                  </a:ext>
                </a:extLst>
              </p:cNvPr>
              <p:cNvSpPr txBox="1"/>
              <p:nvPr/>
            </p:nvSpPr>
            <p:spPr>
              <a:xfrm>
                <a:off x="8056866" y="2183021"/>
                <a:ext cx="2456763" cy="8617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sz="2800" b="0" i="1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=25,</m:t>
                    </m:r>
                    <m:r>
                      <a:rPr lang="zh-CN" altLang="en-US" sz="2800" b="0" i="1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800" b="0" i="1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zh-CN" sz="2800" b="0" i="1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r>
                  <a:rPr lang="zh-CN" altLang="en-US" sz="2800" b="0" i="1" dirty="0">
                    <a:solidFill>
                      <a:srgbClr val="EC9203"/>
                    </a:solidFill>
                    <a:latin typeface="Cambria Math" panose="02040503050406030204" pitchFamily="18" charset="0"/>
                  </a:rPr>
                  <a:t> </a:t>
                </a:r>
                <a:endParaRPr lang="en-US" altLang="zh-CN" sz="2800" b="0" i="1" dirty="0">
                  <a:solidFill>
                    <a:srgbClr val="EC9203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2800" b="0" i="0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=0.48</m:t>
                    </m:r>
                  </m:oMath>
                </a14:m>
                <a:r>
                  <a:rPr lang="zh-CN" altLang="en-US" sz="2800" dirty="0">
                    <a:solidFill>
                      <a:srgbClr val="EC9203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endParaRPr lang="en-US" sz="2800" dirty="0">
                  <a:solidFill>
                    <a:srgbClr val="EC920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F501D2-5392-CB46-B367-802D114395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6866" y="2183021"/>
                <a:ext cx="2456763" cy="861774"/>
              </a:xfrm>
              <a:prstGeom prst="rect">
                <a:avLst/>
              </a:prstGeom>
              <a:blipFill>
                <a:blip r:embed="rId9"/>
                <a:stretch>
                  <a:fillRect l="-4615" b="-2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E3FE9F2-FC33-5E42-8B91-6BD96F3E5EC3}"/>
                  </a:ext>
                </a:extLst>
              </p:cNvPr>
              <p:cNvSpPr txBox="1"/>
              <p:nvPr/>
            </p:nvSpPr>
            <p:spPr>
              <a:xfrm>
                <a:off x="479084" y="1028342"/>
                <a:ext cx="2584750" cy="877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Now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36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endParaRPr lang="en-US" sz="3600" dirty="0">
                  <a:solidFill>
                    <a:schemeClr val="tx1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E3FE9F2-FC33-5E42-8B91-6BD96F3E5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4" y="1028342"/>
                <a:ext cx="2584750" cy="877484"/>
              </a:xfrm>
              <a:prstGeom prst="rect">
                <a:avLst/>
              </a:prstGeom>
              <a:blipFill>
                <a:blip r:embed="rId10"/>
                <a:stretch>
                  <a:fillRect l="-686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Graphic 1" descr="Cherries">
            <a:extLst>
              <a:ext uri="{FF2B5EF4-FFF2-40B4-BE49-F238E27FC236}">
                <a16:creationId xmlns:a16="http://schemas.microsoft.com/office/drawing/2014/main" id="{A5B3043A-F400-CAAE-245D-3936178974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87388" y="1413912"/>
            <a:ext cx="624128" cy="624128"/>
          </a:xfrm>
          <a:prstGeom prst="rect">
            <a:avLst/>
          </a:prstGeom>
        </p:spPr>
      </p:pic>
      <p:pic>
        <p:nvPicPr>
          <p:cNvPr id="3" name="Graphic 2" descr="Apple">
            <a:extLst>
              <a:ext uri="{FF2B5EF4-FFF2-40B4-BE49-F238E27FC236}">
                <a16:creationId xmlns:a16="http://schemas.microsoft.com/office/drawing/2014/main" id="{EDD35108-1048-A746-AAD0-E605AB1764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722286" y="4005201"/>
            <a:ext cx="624128" cy="62412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B11D3-989A-AAE6-D2D1-D55762136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5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43 0.00231 L -0.02578 -0.01111 " pathEditMode="relative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Our mechanism: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F3FDAD-C3A5-A445-9AA5-10388C33C9CD}"/>
              </a:ext>
            </a:extLst>
          </p:cNvPr>
          <p:cNvSpPr txBox="1"/>
          <p:nvPr/>
        </p:nvSpPr>
        <p:spPr>
          <a:xfrm>
            <a:off x="479083" y="4629329"/>
            <a:ext cx="11484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r>
              <a:rPr 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(sequential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execution):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execute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much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possible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</a:t>
            </a:r>
            <a:endParaRPr lang="en-US" sz="3600" dirty="0">
              <a:solidFill>
                <a:srgbClr val="5EA69C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1B5982-2F7E-F54E-8758-E9F46629C7E0}"/>
              </a:ext>
            </a:extLst>
          </p:cNvPr>
          <p:cNvSpPr txBox="1"/>
          <p:nvPr/>
        </p:nvSpPr>
        <p:spPr>
          <a:xfrm>
            <a:off x="479084" y="2172455"/>
            <a:ext cx="5569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 startAt="3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10, 0.75)</a:t>
            </a:r>
          </a:p>
          <a:p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partially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fulfilled: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gets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5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X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466C9CA-B716-8849-9CE4-80EEEFD1FF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7" t="19474"/>
          <a:stretch/>
        </p:blipFill>
        <p:spPr>
          <a:xfrm>
            <a:off x="5499452" y="761713"/>
            <a:ext cx="5813972" cy="3664712"/>
          </a:xfrm>
          <a:prstGeom prst="rect">
            <a:avLst/>
          </a:prstGeom>
        </p:spPr>
      </p:pic>
      <p:pic>
        <p:nvPicPr>
          <p:cNvPr id="20" name="Graphic 19" descr="Star">
            <a:extLst>
              <a:ext uri="{FF2B5EF4-FFF2-40B4-BE49-F238E27FC236}">
                <a16:creationId xmlns:a16="http://schemas.microsoft.com/office/drawing/2014/main" id="{6CA4BD3B-1EB6-9641-8A87-8068B6BCDD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76459" y="3148592"/>
            <a:ext cx="311224" cy="311224"/>
          </a:xfrm>
          <a:prstGeom prst="rect">
            <a:avLst/>
          </a:prstGeom>
        </p:spPr>
      </p:pic>
      <p:pic>
        <p:nvPicPr>
          <p:cNvPr id="16" name="Graphic 15" descr="Cursor">
            <a:extLst>
              <a:ext uri="{FF2B5EF4-FFF2-40B4-BE49-F238E27FC236}">
                <a16:creationId xmlns:a16="http://schemas.microsoft.com/office/drawing/2014/main" id="{FFA945A7-B2E2-BA45-BBC5-BD7449CC03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152916" flipH="1" flipV="1">
            <a:off x="7378116" y="2797199"/>
            <a:ext cx="396685" cy="3966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156D07A-FA77-8243-92F0-8D0BE1A97358}"/>
                  </a:ext>
                </a:extLst>
              </p:cNvPr>
              <p:cNvSpPr txBox="1"/>
              <p:nvPr/>
            </p:nvSpPr>
            <p:spPr>
              <a:xfrm>
                <a:off x="7788533" y="2146958"/>
                <a:ext cx="2456763" cy="8617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sz="2800" b="0" i="1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=20,</m:t>
                    </m:r>
                    <m:r>
                      <a:rPr lang="zh-CN" altLang="en-US" sz="2800" b="0" i="1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800" b="0" i="1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zh-CN" sz="2800" b="0" i="1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r>
                  <a:rPr lang="zh-CN" altLang="en-US" sz="2800" b="0" i="1" dirty="0">
                    <a:solidFill>
                      <a:srgbClr val="EC9203"/>
                    </a:solidFill>
                    <a:latin typeface="Cambria Math" panose="02040503050406030204" pitchFamily="18" charset="0"/>
                  </a:rPr>
                  <a:t> </a:t>
                </a:r>
                <a:endParaRPr lang="en-US" altLang="zh-CN" sz="2800" b="0" i="1" dirty="0">
                  <a:solidFill>
                    <a:srgbClr val="EC9203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2800" b="0" i="0" smtClean="0">
                        <a:solidFill>
                          <a:srgbClr val="EC9203"/>
                        </a:solidFill>
                        <a:latin typeface="Cambria Math" panose="02040503050406030204" pitchFamily="18" charset="0"/>
                      </a:rPr>
                      <m:t>=0.75</m:t>
                    </m:r>
                  </m:oMath>
                </a14:m>
                <a:r>
                  <a:rPr lang="zh-CN" altLang="en-US" sz="2800" dirty="0">
                    <a:solidFill>
                      <a:srgbClr val="EC9203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endParaRPr lang="en-US" sz="2800" dirty="0">
                  <a:solidFill>
                    <a:srgbClr val="EC9203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156D07A-FA77-8243-92F0-8D0BE1A97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8533" y="2146958"/>
                <a:ext cx="2456763" cy="861774"/>
              </a:xfrm>
              <a:prstGeom prst="rect">
                <a:avLst/>
              </a:prstGeom>
              <a:blipFill>
                <a:blip r:embed="rId9"/>
                <a:stretch>
                  <a:fillRect l="-4615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4F04106-0452-5F48-9348-5641271362C7}"/>
                  </a:ext>
                </a:extLst>
              </p:cNvPr>
              <p:cNvSpPr txBox="1"/>
              <p:nvPr/>
            </p:nvSpPr>
            <p:spPr>
              <a:xfrm>
                <a:off x="479083" y="1028342"/>
                <a:ext cx="328065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Now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36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0.48</m:t>
                    </m:r>
                  </m:oMath>
                </a14:m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endParaRPr lang="en-US" sz="3600" dirty="0">
                  <a:solidFill>
                    <a:schemeClr val="tx1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4F04106-0452-5F48-9348-5641271362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3" y="1028342"/>
                <a:ext cx="3280657" cy="646331"/>
              </a:xfrm>
              <a:prstGeom prst="rect">
                <a:avLst/>
              </a:prstGeom>
              <a:blipFill>
                <a:blip r:embed="rId10"/>
                <a:stretch>
                  <a:fillRect l="-5405" t="-13462" b="-32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Graphic 1" descr="Cherries">
            <a:extLst>
              <a:ext uri="{FF2B5EF4-FFF2-40B4-BE49-F238E27FC236}">
                <a16:creationId xmlns:a16="http://schemas.microsoft.com/office/drawing/2014/main" id="{48D2E4AF-F385-282E-C16A-C054EDF267F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87388" y="1413912"/>
            <a:ext cx="624128" cy="624128"/>
          </a:xfrm>
          <a:prstGeom prst="rect">
            <a:avLst/>
          </a:prstGeom>
        </p:spPr>
      </p:pic>
      <p:pic>
        <p:nvPicPr>
          <p:cNvPr id="3" name="Graphic 2" descr="Apple">
            <a:extLst>
              <a:ext uri="{FF2B5EF4-FFF2-40B4-BE49-F238E27FC236}">
                <a16:creationId xmlns:a16="http://schemas.microsoft.com/office/drawing/2014/main" id="{A28905A3-47A8-7342-0451-3F37744B3A2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722286" y="4005201"/>
            <a:ext cx="624128" cy="62412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5D933-2124-929E-BFE9-BEDE2A49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21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0.00185 L -0.0289 -0.022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9" y="-122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F7BC461-820B-289D-27AA-6F92AEEDB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CD3CF20-E21B-7EEE-D0E6-9DA170CEF05B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Our mechanism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AE7AE4-6C66-124D-BA5B-1DDE58E8A0FB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776A46B-DDF7-5A2A-D5C1-81C688120823}"/>
                  </a:ext>
                </a:extLst>
              </p:cNvPr>
              <p:cNvSpPr txBox="1"/>
              <p:nvPr/>
            </p:nvSpPr>
            <p:spPr>
              <a:xfrm>
                <a:off x="479084" y="1319520"/>
                <a:ext cx="11484316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Phase 1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i="1" smtClean="0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3600" i="1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-netting):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open the fridge</a:t>
                </a:r>
              </a:p>
              <a:p>
                <a:endParaRPr lang="en-US" altLang="zh-CN" sz="3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  <a:p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Phase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2</a:t>
                </a:r>
                <a:r>
                  <a:rPr 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(sequential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execution):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put the elephant in the fridge</a:t>
                </a:r>
              </a:p>
              <a:p>
                <a:endParaRPr lang="en-US" sz="3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  <a:p>
                <a:r>
                  <a:rPr 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Phase 3 (Profit): Close the fridge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776A46B-DDF7-5A2A-D5C1-81C688120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4" y="1319520"/>
                <a:ext cx="11484316" cy="3416320"/>
              </a:xfrm>
              <a:prstGeom prst="rect">
                <a:avLst/>
              </a:prstGeom>
              <a:blipFill>
                <a:blip r:embed="rId3"/>
                <a:stretch>
                  <a:fillRect l="-1545" t="-2593" r="-662" b="-5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7B5E15-5555-FFA2-DCAD-FF0199910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413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Our mechanism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8A2DD0-3759-464F-A60E-E9E8BBE751CE}"/>
                  </a:ext>
                </a:extLst>
              </p:cNvPr>
              <p:cNvSpPr txBox="1"/>
              <p:nvPr/>
            </p:nvSpPr>
            <p:spPr>
              <a:xfrm>
                <a:off x="479084" y="1319520"/>
                <a:ext cx="11484316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Phase 1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i="1" smtClean="0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3600" i="1">
                            <a:solidFill>
                              <a:srgbClr val="5EA69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-netting):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cross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buy/sell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orders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at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initial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rate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such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that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only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one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type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remains.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Pool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state is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unchanged.</a:t>
                </a:r>
              </a:p>
              <a:p>
                <a:endParaRPr lang="en-US" altLang="zh-CN" sz="3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  <a:p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Phase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2</a:t>
                </a:r>
                <a:r>
                  <a:rPr 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(sequential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execution):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execute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remaining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orders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of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same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type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as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much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as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possible: either till hit the volume or hit the acceptable rate.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 </a:t>
                </a:r>
                <a:endParaRPr lang="en-US" sz="3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8A2DD0-3759-464F-A60E-E9E8BBE75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4" y="1319520"/>
                <a:ext cx="11484316" cy="3970318"/>
              </a:xfrm>
              <a:prstGeom prst="rect">
                <a:avLst/>
              </a:prstGeom>
              <a:blipFill>
                <a:blip r:embed="rId3"/>
                <a:stretch>
                  <a:fillRect l="-1545" t="-2229" r="-1325" b="-5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5DCB8F-B4B6-A555-A7AC-564EBBB83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737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Arbitrage-resilience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8A2DD0-3759-464F-A60E-E9E8BBE751CE}"/>
                  </a:ext>
                </a:extLst>
              </p:cNvPr>
              <p:cNvSpPr txBox="1"/>
              <p:nvPr/>
            </p:nvSpPr>
            <p:spPr>
              <a:xfrm>
                <a:off x="479084" y="1319520"/>
                <a:ext cx="11484316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Theorem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: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No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matter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how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buy/sell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orders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are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sorted,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our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mechanism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achieves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arbitrage-resilience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in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plain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model.</a:t>
                </a:r>
              </a:p>
              <a:p>
                <a:endParaRPr lang="en-US" altLang="zh-CN" sz="3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  <a:p>
                <a:endParaRPr lang="en-US" altLang="zh-CN" sz="3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  <a:p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All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sell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order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executed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at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rate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3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CN" sz="3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  <a:p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All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buy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order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executed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at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rate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no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better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than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3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 </a:t>
                </a:r>
                <a:endParaRPr lang="en-US" sz="3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8A2DD0-3759-464F-A60E-E9E8BBE75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4" y="1319520"/>
                <a:ext cx="11484316" cy="3970318"/>
              </a:xfrm>
              <a:prstGeom prst="rect">
                <a:avLst/>
              </a:prstGeom>
              <a:blipFill>
                <a:blip r:embed="rId3"/>
                <a:stretch>
                  <a:fillRect l="-1545" t="-2229" b="-4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B9324A-D7B4-F6DE-2A8D-481776C14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61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Not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strategy-proof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plain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model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8A2DD0-3759-464F-A60E-E9E8BBE751CE}"/>
              </a:ext>
            </a:extLst>
          </p:cNvPr>
          <p:cNvSpPr txBox="1"/>
          <p:nvPr/>
        </p:nvSpPr>
        <p:spPr>
          <a:xfrm>
            <a:off x="479084" y="1619157"/>
            <a:ext cx="94070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If </a:t>
            </a:r>
            <a:r>
              <a:rPr lang="en-US" altLang="zh-CN" sz="3600" dirty="0" err="1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aux_info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used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sorting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User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can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lie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about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 err="1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aux_info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endParaRPr lang="en-US" altLang="zh-CN" sz="36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Miner</a:t>
            </a:r>
            <a:r>
              <a:rPr lang="zh-CN" altLang="en-US" sz="3600" dirty="0">
                <a:latin typeface="Helvetica Neue" panose="020005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can</a:t>
            </a:r>
            <a:r>
              <a:rPr lang="zh-CN" altLang="en-US" sz="3600" dirty="0">
                <a:latin typeface="Helvetica Neue" panose="020005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censor</a:t>
            </a:r>
            <a:r>
              <a:rPr lang="zh-CN" altLang="en-US" sz="3600" dirty="0">
                <a:latin typeface="Helvetica Neue" panose="020005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honest</a:t>
            </a:r>
            <a:r>
              <a:rPr lang="zh-CN" altLang="en-US" sz="3600" dirty="0">
                <a:latin typeface="Helvetica Neue" panose="020005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users’</a:t>
            </a:r>
            <a:r>
              <a:rPr lang="zh-CN" altLang="en-US" sz="3600" dirty="0">
                <a:latin typeface="Helvetica Neue" panose="02000503000000020004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orders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A9E1B1-1C40-7440-F878-877A6EB6C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6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96A789-DDF4-EA44-AED0-EF0EE7F6D438}"/>
              </a:ext>
            </a:extLst>
          </p:cNvPr>
          <p:cNvSpPr txBox="1"/>
          <p:nvPr/>
        </p:nvSpPr>
        <p:spPr>
          <a:xfrm>
            <a:off x="479083" y="53827"/>
            <a:ext cx="25523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Roadmap</a:t>
            </a:r>
            <a:endParaRPr lang="en-US" sz="40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E7D50E-EB9E-3A4B-91E5-3CABF78D0178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81D87-B716-EC49-9DF3-6E72EF8F29D6}"/>
              </a:ext>
            </a:extLst>
          </p:cNvPr>
          <p:cNvSpPr txBox="1"/>
          <p:nvPr/>
        </p:nvSpPr>
        <p:spPr>
          <a:xfrm>
            <a:off x="426113" y="1347043"/>
            <a:ext cx="1171291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Arbitrage-resilience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Swap mechanism in the plain model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Our mechanism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36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buClr>
                <a:srgbClr val="5EA69C"/>
              </a:buClr>
              <a:buFont typeface="Arial" panose="020B0604020202020204" pitchFamily="34" charset="0"/>
              <a:buChar char="•"/>
            </a:pPr>
            <a:r>
              <a:rPr lang="en-US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</a:t>
            </a:r>
            <a:r>
              <a:rPr lang="en-US" sz="3600" b="1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Strategy-</a:t>
            </a:r>
            <a:r>
              <a:rPr lang="en-US" sz="3600" b="1" dirty="0" err="1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proofness</a:t>
            </a:r>
            <a:r>
              <a:rPr lang="en-US" sz="3600" b="1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Weak fair-sequencing model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How our mechanism achieves strategy-</a:t>
            </a:r>
            <a:r>
              <a:rPr lang="en-US" sz="3600" dirty="0" err="1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proofness</a:t>
            </a:r>
            <a:endParaRPr lang="en-US" sz="36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C3FECC-25EA-6BB8-D8BC-45C715AF9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086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Weak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fair-sequencing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model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1E19B76-0970-4944-A903-B055FA4E5839}"/>
                  </a:ext>
                </a:extLst>
              </p:cNvPr>
              <p:cNvSpPr txBox="1"/>
              <p:nvPr/>
            </p:nvSpPr>
            <p:spPr>
              <a:xfrm>
                <a:off x="479084" y="1208051"/>
                <a:ext cx="43933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latin typeface="Helvetica Neue Thin" panose="020B0403020202020204" pitchFamily="34" charset="0"/>
                    <a:ea typeface="Helvetica Neue Thin" panose="020B0403020202020204" pitchFamily="34" charset="0"/>
                    <a:cs typeface="Helvetica Neue" panose="02000503000000020004" pitchFamily="2" charset="0"/>
                  </a:rPr>
                  <a:t>(Buy/Sell X, volume, r,</a:t>
                </a:r>
                <a:r>
                  <a:rPr lang="zh-CN" altLang="en-US" sz="3200" dirty="0">
                    <a:latin typeface="Helvetica Neue Thin" panose="020B0403020202020204" pitchFamily="34" charset="0"/>
                    <a:ea typeface="Helvetica Neue Thin" panose="020B0403020202020204" pitchFamily="34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200" b="0" i="1" dirty="0" smtClean="0">
                        <a:solidFill>
                          <a:srgbClr val="5EA69C"/>
                        </a:solidFill>
                        <a:latin typeface="Cambria Math" panose="02040503050406030204" pitchFamily="18" charset="0"/>
                        <a:ea typeface="Helvetica Neue Thin" panose="020B0403020202020204" pitchFamily="34" charset="0"/>
                        <a:cs typeface="Helvetica Neue" panose="02000503000000020004" pitchFamily="2" charset="0"/>
                      </a:rPr>
                      <m:t>𝛼</m:t>
                    </m:r>
                  </m:oMath>
                </a14:m>
                <a:r>
                  <a:rPr lang="en-US" altLang="zh-CN" sz="3200" dirty="0">
                    <a:latin typeface="Helvetica Neue Thin" panose="020B0403020202020204" pitchFamily="34" charset="0"/>
                    <a:ea typeface="Helvetica Neue Thin" panose="020B0403020202020204" pitchFamily="34" charset="0"/>
                    <a:cs typeface="Helvetica Neue" panose="02000503000000020004" pitchFamily="2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1E19B76-0970-4944-A903-B055FA4E5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4" y="1208051"/>
                <a:ext cx="4393319" cy="584775"/>
              </a:xfrm>
              <a:prstGeom prst="rect">
                <a:avLst/>
              </a:prstGeom>
              <a:blipFill>
                <a:blip r:embed="rId3"/>
                <a:stretch>
                  <a:fillRect l="-3458" t="-12766" r="-2305" b="-31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phic 4" descr="Cursor">
            <a:extLst>
              <a:ext uri="{FF2B5EF4-FFF2-40B4-BE49-F238E27FC236}">
                <a16:creationId xmlns:a16="http://schemas.microsoft.com/office/drawing/2014/main" id="{AB41EFA5-2A57-9446-9306-58EFE96748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224672" flipH="1">
            <a:off x="4338177" y="1702162"/>
            <a:ext cx="627667" cy="6276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808F28-5A31-694B-B00D-4026943166D6}"/>
              </a:ext>
            </a:extLst>
          </p:cNvPr>
          <p:cNvSpPr txBox="1"/>
          <p:nvPr/>
        </p:nvSpPr>
        <p:spPr>
          <a:xfrm>
            <a:off x="3455449" y="2239164"/>
            <a:ext cx="49641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Encodes</a:t>
            </a:r>
            <a:r>
              <a:rPr lang="zh-CN" altLang="en-US" sz="3200" dirty="0">
                <a:latin typeface="Helvetica Neue" panose="020005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b="1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arrival</a:t>
            </a:r>
            <a:r>
              <a:rPr lang="zh-CN" altLang="en-US" sz="3200" b="1" dirty="0">
                <a:solidFill>
                  <a:srgbClr val="EC9203"/>
                </a:solidFill>
                <a:latin typeface="Helvetica Neue" panose="020005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b="1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time:</a:t>
            </a:r>
            <a:r>
              <a:rPr lang="zh-CN" altLang="en-US" sz="3200" b="1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submission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time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+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delay</a:t>
            </a:r>
            <a:endParaRPr lang="en-US" sz="3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D9A6F56-3D76-AE47-A4B0-B137C4642620}"/>
                  </a:ext>
                </a:extLst>
              </p:cNvPr>
              <p:cNvSpPr txBox="1"/>
              <p:nvPr/>
            </p:nvSpPr>
            <p:spPr>
              <a:xfrm>
                <a:off x="426113" y="3931710"/>
                <a:ext cx="117129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Orders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sorted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by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arrival</a:t>
                </a:r>
                <a:r>
                  <a:rPr lang="zh-CN" alt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time</a:t>
                </a:r>
                <a:r>
                  <a:rPr lang="en-US" sz="3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.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Cannot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underreport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6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 Thin" panose="020B0403020202020204" pitchFamily="34" charset="0"/>
                        <a:cs typeface="Helvetica Neue" panose="02000503000000020004" pitchFamily="2" charset="0"/>
                      </a:rPr>
                      <m:t>𝛼</m:t>
                    </m:r>
                  </m:oMath>
                </a14:m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,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cannot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modify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honest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users’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6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 Thin" panose="020B0403020202020204" pitchFamily="34" charset="0"/>
                        <a:cs typeface="Helvetica Neue" panose="02000503000000020004" pitchFamily="2" charset="0"/>
                      </a:rPr>
                      <m:t>𝛼</m:t>
                    </m:r>
                  </m:oMath>
                </a14:m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,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cannot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censor</a:t>
                </a:r>
                <a:r>
                  <a:rPr lang="zh-CN" altLang="en-US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orders.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Does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NOT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prevent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front-running!</a:t>
                </a:r>
                <a:r>
                  <a:rPr lang="zh-CN" altLang="en-US" sz="3600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 </a:t>
                </a:r>
                <a:endParaRPr lang="en-US" sz="3600" dirty="0">
                  <a:solidFill>
                    <a:srgbClr val="5EA69C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D9A6F56-3D76-AE47-A4B0-B137C4642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113" y="3931710"/>
                <a:ext cx="11712917" cy="2308324"/>
              </a:xfrm>
              <a:prstGeom prst="rect">
                <a:avLst/>
              </a:prstGeom>
              <a:blipFill>
                <a:blip r:embed="rId6"/>
                <a:stretch>
                  <a:fillRect l="-1408" t="-3825" r="-2709" b="-8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D6F9FD-161B-0E52-780E-B331493A8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06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05CEA8-1744-264F-849B-E50C796734F0}"/>
              </a:ext>
            </a:extLst>
          </p:cNvPr>
          <p:cNvSpPr txBox="1"/>
          <p:nvPr/>
        </p:nvSpPr>
        <p:spPr>
          <a:xfrm>
            <a:off x="479084" y="1317432"/>
            <a:ext cx="55697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12, 0.6,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)</a:t>
            </a:r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11, 0.5,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)</a:t>
            </a:r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(Buy X, 10, 0.75,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8DC2A7-1FF0-734A-8E55-3B5815161DA0}"/>
              </a:ext>
            </a:extLst>
          </p:cNvPr>
          <p:cNvSpPr txBox="1"/>
          <p:nvPr/>
        </p:nvSpPr>
        <p:spPr>
          <a:xfrm>
            <a:off x="6048822" y="1317432"/>
            <a:ext cx="5569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(Sell X, 6, 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 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0.2,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)</a:t>
            </a:r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(Sell X, 12, 0.3,</a:t>
            </a:r>
            <a:r>
              <a:rPr lang="zh-CN" altLang="en-US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EC920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  <a:r>
              <a:rPr lang="en-US" altLang="zh-CN" sz="3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E96ABE-BEC2-250F-DA4C-E52E303B5E02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Weak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fair-sequencing</a:t>
            </a:r>
            <a:r>
              <a:rPr lang="zh-CN" altLang="en-US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model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7D48AB-FD78-DF1F-09E8-21AEE7EB9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1865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Strategy-</a:t>
            </a:r>
            <a:r>
              <a:rPr lang="en-US" altLang="zh-CN" sz="40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proofness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8A2DD0-3759-464F-A60E-E9E8BBE751CE}"/>
              </a:ext>
            </a:extLst>
          </p:cNvPr>
          <p:cNvSpPr txBox="1"/>
          <p:nvPr/>
        </p:nvSpPr>
        <p:spPr>
          <a:xfrm>
            <a:off x="479084" y="1319520"/>
            <a:ext cx="11484316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strategy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is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strictly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better</a:t>
            </a:r>
            <a:r>
              <a:rPr lang="zh-CN" altLang="en-US" sz="3600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than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honest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strategy.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Honest: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one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order,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(true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type,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true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demand,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true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belief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current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rate,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true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arrival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time).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Strictly better: within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true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demand,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subject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true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belief,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prefer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executed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much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</a:t>
            </a:r>
            <a:r>
              <a:rPr lang="zh-CN" alt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possible.</a:t>
            </a:r>
            <a:endParaRPr lang="en-US" altLang="zh-CN" sz="3600" b="1" dirty="0">
              <a:solidFill>
                <a:srgbClr val="5EA69C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EAB638-8487-B897-DE72-7130823FB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2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27AD71E-009C-C84F-AD86-6761A951EF58}"/>
              </a:ext>
            </a:extLst>
          </p:cNvPr>
          <p:cNvSpPr txBox="1"/>
          <p:nvPr/>
        </p:nvSpPr>
        <p:spPr>
          <a:xfrm>
            <a:off x="479084" y="53827"/>
            <a:ext cx="1148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Strategy-proofness</a:t>
            </a:r>
            <a:endParaRPr lang="en-US" sz="40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00150-A5C8-B64C-950F-D6AC3AB1A47F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8A2DD0-3759-464F-A60E-E9E8BBE751CE}"/>
                  </a:ext>
                </a:extLst>
              </p:cNvPr>
              <p:cNvSpPr txBox="1"/>
              <p:nvPr/>
            </p:nvSpPr>
            <p:spPr>
              <a:xfrm>
                <a:off x="479084" y="1319520"/>
                <a:ext cx="10284916" cy="5016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Theorem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: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In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the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weak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fair-sequencing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model,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if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 Thin" panose="020B0403020202020204" pitchFamily="34" charset="0"/>
                    <a:ea typeface="Helvetica Neue Thin" panose="020B0403020202020204" pitchFamily="34" charset="0"/>
                    <a:cs typeface="Helvetica Neue" panose="02000503000000020004" pitchFamily="2" charset="0"/>
                  </a:rPr>
                  <a:t>Buy X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orders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and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 Thin" panose="020B0403020202020204" pitchFamily="34" charset="0"/>
                    <a:ea typeface="Helvetica Neue Thin" panose="020B0403020202020204" pitchFamily="34" charset="0"/>
                    <a:cs typeface="Helvetica Neue" panose="02000503000000020004" pitchFamily="2" charset="0"/>
                  </a:rPr>
                  <a:t>Sell X</a:t>
                </a:r>
                <a:r>
                  <a:rPr lang="zh-CN" altLang="en-US" sz="3200" dirty="0">
                    <a:latin typeface="Helvetica Neue Thin" panose="020B0403020202020204" pitchFamily="34" charset="0"/>
                    <a:ea typeface="Helvetica Neue Thin" panose="020B0403020202020204" pitchFamily="34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order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are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sorted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by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200" i="1" dirty="0">
                        <a:latin typeface="Cambria Math" panose="02040503050406030204" pitchFamily="18" charset="0"/>
                        <a:ea typeface="Helvetica Neue Thin" panose="020B0403020202020204" pitchFamily="34" charset="0"/>
                        <a:cs typeface="Helvetica Neue" panose="02000503000000020004" pitchFamily="2" charset="0"/>
                      </a:rPr>
                      <m:t>𝛼</m:t>
                    </m:r>
                  </m:oMath>
                </a14:m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,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our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mechanism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achieves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strategy-</a:t>
                </a:r>
                <a:r>
                  <a:rPr lang="en-US" altLang="zh-CN" sz="3200" dirty="0" err="1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proofness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.</a:t>
                </a:r>
              </a:p>
              <a:p>
                <a:endParaRPr lang="en-US" altLang="zh-CN" sz="32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  <a:p>
                <a:endParaRPr lang="en-US" altLang="zh-CN" sz="32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  <a:p>
                <a:r>
                  <a:rPr lang="en-US" altLang="zh-CN" sz="3200" b="1" dirty="0">
                    <a:solidFill>
                      <a:srgbClr val="5EA69C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Intuition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: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Any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strategy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is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no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strictly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better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than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single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order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at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solidFill>
                      <a:srgbClr val="EC9203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true</a:t>
                </a:r>
                <a:r>
                  <a:rPr lang="zh-CN" altLang="en-US" sz="3200" dirty="0">
                    <a:solidFill>
                      <a:srgbClr val="EC9203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solidFill>
                      <a:srgbClr val="EC9203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arrival</a:t>
                </a:r>
                <a:r>
                  <a:rPr lang="zh-CN" altLang="en-US" sz="3200" dirty="0">
                    <a:solidFill>
                      <a:srgbClr val="EC9203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solidFill>
                      <a:srgbClr val="EC9203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time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.</a:t>
                </a:r>
              </a:p>
              <a:p>
                <a:endParaRPr lang="en-US" altLang="zh-CN" sz="32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  <a:p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If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strategic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outcome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closer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to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the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demand: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must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at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price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worse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than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true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belief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of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the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current</a:t>
                </a:r>
                <a:r>
                  <a:rPr lang="zh-CN" alt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rate.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8A2DD0-3759-464F-A60E-E9E8BBE75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84" y="1319520"/>
                <a:ext cx="10284916" cy="5016758"/>
              </a:xfrm>
              <a:prstGeom prst="rect">
                <a:avLst/>
              </a:prstGeom>
              <a:blipFill>
                <a:blip r:embed="rId3"/>
                <a:stretch>
                  <a:fillRect l="-1480" t="-1515" r="-247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F0A2FB-6B17-543B-7FFE-35C3B8E67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2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96A789-DDF4-EA44-AED0-EF0EE7F6D438}"/>
              </a:ext>
            </a:extLst>
          </p:cNvPr>
          <p:cNvSpPr txBox="1"/>
          <p:nvPr/>
        </p:nvSpPr>
        <p:spPr>
          <a:xfrm>
            <a:off x="479083" y="53827"/>
            <a:ext cx="29434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Conclusion</a:t>
            </a:r>
            <a:endParaRPr lang="en-US" sz="40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E7D50E-EB9E-3A4B-91E5-3CABF78D0178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81D87-B716-EC49-9DF3-6E72EF8F29D6}"/>
              </a:ext>
            </a:extLst>
          </p:cNvPr>
          <p:cNvSpPr txBox="1"/>
          <p:nvPr/>
        </p:nvSpPr>
        <p:spPr>
          <a:xfrm>
            <a:off x="426113" y="1347043"/>
            <a:ext cx="117129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Two-phase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swap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mechanism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Arbitrage-resilience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plain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Strategy-proofness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weak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fair-sequencing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E861F3-2645-9F5B-C215-27CBBD8F1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9946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96A789-DDF4-EA44-AED0-EF0EE7F6D438}"/>
              </a:ext>
            </a:extLst>
          </p:cNvPr>
          <p:cNvSpPr txBox="1"/>
          <p:nvPr/>
        </p:nvSpPr>
        <p:spPr>
          <a:xfrm>
            <a:off x="479083" y="53827"/>
            <a:ext cx="40382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Open questions</a:t>
            </a:r>
            <a:endParaRPr lang="en-US" sz="40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E7D50E-EB9E-3A4B-91E5-3CABF78D0178}"/>
              </a:ext>
            </a:extLst>
          </p:cNvPr>
          <p:cNvSpPr/>
          <p:nvPr/>
        </p:nvSpPr>
        <p:spPr>
          <a:xfrm>
            <a:off x="0" y="255494"/>
            <a:ext cx="426113" cy="309756"/>
          </a:xfrm>
          <a:prstGeom prst="rect">
            <a:avLst/>
          </a:prstGeom>
          <a:solidFill>
            <a:srgbClr val="5EA69C"/>
          </a:solidFill>
          <a:ln>
            <a:solidFill>
              <a:srgbClr val="5E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81D87-B716-EC49-9DF3-6E72EF8F29D6}"/>
              </a:ext>
            </a:extLst>
          </p:cNvPr>
          <p:cNvSpPr txBox="1"/>
          <p:nvPr/>
        </p:nvSpPr>
        <p:spPr>
          <a:xfrm>
            <a:off x="479083" y="1052451"/>
            <a:ext cx="11146860" cy="3309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Extension to multiple assets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US" sz="36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</a:t>
            </a: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trategy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-</a:t>
            </a:r>
            <a:r>
              <a:rPr 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proofness without relying on sequencing fairness.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All-or-nothing</a:t>
            </a:r>
            <a:r>
              <a:rPr lang="zh-CN" altLang="en-US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fulfillment.</a:t>
            </a:r>
            <a:endParaRPr lang="en-US" sz="36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701A35-9CBA-DD10-42BF-F893185A8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678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8D363B-6608-CCD0-CE89-9367AE3CA494}"/>
              </a:ext>
            </a:extLst>
          </p:cNvPr>
          <p:cNvSpPr txBox="1"/>
          <p:nvPr/>
        </p:nvSpPr>
        <p:spPr>
          <a:xfrm>
            <a:off x="4678939" y="3044279"/>
            <a:ext cx="3134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Thank</a:t>
            </a:r>
            <a:r>
              <a:rPr lang="zh-CN" altLang="en-US" sz="4400" b="1" dirty="0">
                <a:solidFill>
                  <a:srgbClr val="5EA69C"/>
                </a:solidFill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4400" b="1" dirty="0">
                <a:solidFill>
                  <a:srgbClr val="5EA69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you!</a:t>
            </a:r>
            <a:endParaRPr lang="en-US" sz="4400" b="1" dirty="0">
              <a:solidFill>
                <a:srgbClr val="5EA69C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BCE3B8-B3FB-4DF2-FF80-C0D75A20B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6CE5F-F034-C441-B32C-61B3FB117B1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484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8465</TotalTime>
  <Words>1899</Words>
  <Application>Microsoft Macintosh PowerPoint</Application>
  <PresentationFormat>Widescreen</PresentationFormat>
  <Paragraphs>302</Paragraphs>
  <Slides>34</Slides>
  <Notes>31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Calibri</vt:lpstr>
      <vt:lpstr>Calibri Light</vt:lpstr>
      <vt:lpstr>Cambria Math</vt:lpstr>
      <vt:lpstr>Helvetica Neue</vt:lpstr>
      <vt:lpstr>Helvetica Neue Light</vt:lpstr>
      <vt:lpstr>Helvetica Neue Thin</vt:lpstr>
      <vt:lpstr>Helvetica Neue UltraLight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 Wu</dc:creator>
  <cp:lastModifiedBy>Wu, Ke</cp:lastModifiedBy>
  <cp:revision>149</cp:revision>
  <dcterms:created xsi:type="dcterms:W3CDTF">2024-08-26T21:08:29Z</dcterms:created>
  <dcterms:modified xsi:type="dcterms:W3CDTF">2025-10-08T18:10:57Z</dcterms:modified>
</cp:coreProperties>
</file>